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58" r:id="rId5"/>
    <p:sldId id="259" r:id="rId6"/>
    <p:sldId id="260" r:id="rId7"/>
    <p:sldId id="262" r:id="rId8"/>
    <p:sldId id="263" r:id="rId9"/>
    <p:sldId id="264" r:id="rId10"/>
    <p:sldId id="265" r:id="rId11"/>
    <p:sldId id="266" r:id="rId12"/>
    <p:sldId id="271" r:id="rId13"/>
    <p:sldId id="267" r:id="rId14"/>
    <p:sldId id="268"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32" y="-24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1B883F9-D16C-4EC0-B66D-B1A5E253B1C2}" type="datetimeFigureOut">
              <a:rPr lang="ru-RU" smtClean="0"/>
              <a:pPr/>
              <a:t>18.03.2020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AC2D88-6A05-4D96-8178-C463B2779EE4}" type="slidenum">
              <a:rPr lang="ru-RU" smtClean="0"/>
              <a:pPr/>
              <a:t>‹#›</a:t>
            </a:fld>
            <a:endParaRPr lang="ru-RU"/>
          </a:p>
        </p:txBody>
      </p:sp>
    </p:spTree>
    <p:extLst>
      <p:ext uri="{BB962C8B-B14F-4D97-AF65-F5344CB8AC3E}">
        <p14:creationId xmlns:p14="http://schemas.microsoft.com/office/powerpoint/2010/main" xmlns="" val="2893892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1B883F9-D16C-4EC0-B66D-B1A5E253B1C2}" type="datetimeFigureOut">
              <a:rPr lang="ru-RU" smtClean="0"/>
              <a:pPr/>
              <a:t>18.03.2020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AC2D88-6A05-4D96-8178-C463B2779EE4}" type="slidenum">
              <a:rPr lang="ru-RU" smtClean="0"/>
              <a:pPr/>
              <a:t>‹#›</a:t>
            </a:fld>
            <a:endParaRPr lang="ru-RU"/>
          </a:p>
        </p:txBody>
      </p:sp>
    </p:spTree>
    <p:extLst>
      <p:ext uri="{BB962C8B-B14F-4D97-AF65-F5344CB8AC3E}">
        <p14:creationId xmlns:p14="http://schemas.microsoft.com/office/powerpoint/2010/main" xmlns="" val="1704602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1B883F9-D16C-4EC0-B66D-B1A5E253B1C2}" type="datetimeFigureOut">
              <a:rPr lang="ru-RU" smtClean="0"/>
              <a:pPr/>
              <a:t>18.03.2020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AC2D88-6A05-4D96-8178-C463B2779EE4}" type="slidenum">
              <a:rPr lang="ru-RU" smtClean="0"/>
              <a:pPr/>
              <a:t>‹#›</a:t>
            </a:fld>
            <a:endParaRPr lang="ru-RU"/>
          </a:p>
        </p:txBody>
      </p:sp>
    </p:spTree>
    <p:extLst>
      <p:ext uri="{BB962C8B-B14F-4D97-AF65-F5344CB8AC3E}">
        <p14:creationId xmlns:p14="http://schemas.microsoft.com/office/powerpoint/2010/main" xmlns="" val="1856124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1B883F9-D16C-4EC0-B66D-B1A5E253B1C2}" type="datetimeFigureOut">
              <a:rPr lang="ru-RU" smtClean="0"/>
              <a:pPr/>
              <a:t>18.03.2020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AC2D88-6A05-4D96-8178-C463B2779EE4}" type="slidenum">
              <a:rPr lang="ru-RU" smtClean="0"/>
              <a:pPr/>
              <a:t>‹#›</a:t>
            </a:fld>
            <a:endParaRPr lang="ru-RU"/>
          </a:p>
        </p:txBody>
      </p:sp>
    </p:spTree>
    <p:extLst>
      <p:ext uri="{BB962C8B-B14F-4D97-AF65-F5344CB8AC3E}">
        <p14:creationId xmlns:p14="http://schemas.microsoft.com/office/powerpoint/2010/main" xmlns="" val="321410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1B883F9-D16C-4EC0-B66D-B1A5E253B1C2}" type="datetimeFigureOut">
              <a:rPr lang="ru-RU" smtClean="0"/>
              <a:pPr/>
              <a:t>18.03.2020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AC2D88-6A05-4D96-8178-C463B2779EE4}" type="slidenum">
              <a:rPr lang="ru-RU" smtClean="0"/>
              <a:pPr/>
              <a:t>‹#›</a:t>
            </a:fld>
            <a:endParaRPr lang="ru-RU"/>
          </a:p>
        </p:txBody>
      </p:sp>
    </p:spTree>
    <p:extLst>
      <p:ext uri="{BB962C8B-B14F-4D97-AF65-F5344CB8AC3E}">
        <p14:creationId xmlns:p14="http://schemas.microsoft.com/office/powerpoint/2010/main" xmlns="" val="1300876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1B883F9-D16C-4EC0-B66D-B1A5E253B1C2}" type="datetimeFigureOut">
              <a:rPr lang="ru-RU" smtClean="0"/>
              <a:pPr/>
              <a:t>18.03.2020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BAC2D88-6A05-4D96-8178-C463B2779EE4}" type="slidenum">
              <a:rPr lang="ru-RU" smtClean="0"/>
              <a:pPr/>
              <a:t>‹#›</a:t>
            </a:fld>
            <a:endParaRPr lang="ru-RU"/>
          </a:p>
        </p:txBody>
      </p:sp>
    </p:spTree>
    <p:extLst>
      <p:ext uri="{BB962C8B-B14F-4D97-AF65-F5344CB8AC3E}">
        <p14:creationId xmlns:p14="http://schemas.microsoft.com/office/powerpoint/2010/main" xmlns="" val="1186632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1B883F9-D16C-4EC0-B66D-B1A5E253B1C2}" type="datetimeFigureOut">
              <a:rPr lang="ru-RU" smtClean="0"/>
              <a:pPr/>
              <a:t>18.03.2020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BAC2D88-6A05-4D96-8178-C463B2779EE4}" type="slidenum">
              <a:rPr lang="ru-RU" smtClean="0"/>
              <a:pPr/>
              <a:t>‹#›</a:t>
            </a:fld>
            <a:endParaRPr lang="ru-RU"/>
          </a:p>
        </p:txBody>
      </p:sp>
    </p:spTree>
    <p:extLst>
      <p:ext uri="{BB962C8B-B14F-4D97-AF65-F5344CB8AC3E}">
        <p14:creationId xmlns:p14="http://schemas.microsoft.com/office/powerpoint/2010/main" xmlns="" val="3027634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1B883F9-D16C-4EC0-B66D-B1A5E253B1C2}" type="datetimeFigureOut">
              <a:rPr lang="ru-RU" smtClean="0"/>
              <a:pPr/>
              <a:t>18.03.2020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BAC2D88-6A05-4D96-8178-C463B2779EE4}" type="slidenum">
              <a:rPr lang="ru-RU" smtClean="0"/>
              <a:pPr/>
              <a:t>‹#›</a:t>
            </a:fld>
            <a:endParaRPr lang="ru-RU"/>
          </a:p>
        </p:txBody>
      </p:sp>
    </p:spTree>
    <p:extLst>
      <p:ext uri="{BB962C8B-B14F-4D97-AF65-F5344CB8AC3E}">
        <p14:creationId xmlns:p14="http://schemas.microsoft.com/office/powerpoint/2010/main" xmlns="" val="4113469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1B883F9-D16C-4EC0-B66D-B1A5E253B1C2}" type="datetimeFigureOut">
              <a:rPr lang="ru-RU" smtClean="0"/>
              <a:pPr/>
              <a:t>18.03.2020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BAC2D88-6A05-4D96-8178-C463B2779EE4}" type="slidenum">
              <a:rPr lang="ru-RU" smtClean="0"/>
              <a:pPr/>
              <a:t>‹#›</a:t>
            </a:fld>
            <a:endParaRPr lang="ru-RU"/>
          </a:p>
        </p:txBody>
      </p:sp>
    </p:spTree>
    <p:extLst>
      <p:ext uri="{BB962C8B-B14F-4D97-AF65-F5344CB8AC3E}">
        <p14:creationId xmlns:p14="http://schemas.microsoft.com/office/powerpoint/2010/main" xmlns="" val="3023510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1B883F9-D16C-4EC0-B66D-B1A5E253B1C2}" type="datetimeFigureOut">
              <a:rPr lang="ru-RU" smtClean="0"/>
              <a:pPr/>
              <a:t>18.03.2020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BAC2D88-6A05-4D96-8178-C463B2779EE4}" type="slidenum">
              <a:rPr lang="ru-RU" smtClean="0"/>
              <a:pPr/>
              <a:t>‹#›</a:t>
            </a:fld>
            <a:endParaRPr lang="ru-RU"/>
          </a:p>
        </p:txBody>
      </p:sp>
    </p:spTree>
    <p:extLst>
      <p:ext uri="{BB962C8B-B14F-4D97-AF65-F5344CB8AC3E}">
        <p14:creationId xmlns:p14="http://schemas.microsoft.com/office/powerpoint/2010/main" xmlns="" val="3993688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1B883F9-D16C-4EC0-B66D-B1A5E253B1C2}" type="datetimeFigureOut">
              <a:rPr lang="ru-RU" smtClean="0"/>
              <a:pPr/>
              <a:t>18.03.2020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BAC2D88-6A05-4D96-8178-C463B2779EE4}" type="slidenum">
              <a:rPr lang="ru-RU" smtClean="0"/>
              <a:pPr/>
              <a:t>‹#›</a:t>
            </a:fld>
            <a:endParaRPr lang="ru-RU"/>
          </a:p>
        </p:txBody>
      </p:sp>
    </p:spTree>
    <p:extLst>
      <p:ext uri="{BB962C8B-B14F-4D97-AF65-F5344CB8AC3E}">
        <p14:creationId xmlns:p14="http://schemas.microsoft.com/office/powerpoint/2010/main" xmlns="" val="185491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gConfetti">
          <a:fgClr>
            <a:schemeClr val="accent1"/>
          </a:fgClr>
          <a:bgClr>
            <a:schemeClr val="accent6">
              <a:lumMod val="60000"/>
              <a:lumOff val="40000"/>
            </a:schemeClr>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883F9-D16C-4EC0-B66D-B1A5E253B1C2}" type="datetimeFigureOut">
              <a:rPr lang="ru-RU" smtClean="0"/>
              <a:pPr/>
              <a:t>18.03.2020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AC2D88-6A05-4D96-8178-C463B2779EE4}" type="slidenum">
              <a:rPr lang="ru-RU" smtClean="0"/>
              <a:pPr/>
              <a:t>‹#›</a:t>
            </a:fld>
            <a:endParaRPr lang="ru-RU"/>
          </a:p>
        </p:txBody>
      </p:sp>
    </p:spTree>
    <p:extLst>
      <p:ext uri="{BB962C8B-B14F-4D97-AF65-F5344CB8AC3E}">
        <p14:creationId xmlns:p14="http://schemas.microsoft.com/office/powerpoint/2010/main" xmlns="" val="3181238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b="1" dirty="0"/>
              <a:t>Алкоголизм, </a:t>
            </a:r>
            <a:r>
              <a:rPr lang="ru-RU" b="1" dirty="0" smtClean="0"/>
              <a:t>наркомании</a:t>
            </a:r>
            <a:r>
              <a:rPr lang="ru-RU" b="1" smtClean="0"/>
              <a:t>, токсикомании</a:t>
            </a:r>
            <a:r>
              <a:rPr lang="ru-RU" dirty="0"/>
              <a:t/>
            </a:r>
            <a:br>
              <a:rPr lang="ru-RU" dirty="0"/>
            </a:br>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https://avatars.mds.yandex.net/get-zen_doc/1567507/pub_5e064b1d1e8e3f00b2c06a07_5e065b0686c4a900b1209601/scale_120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1597" y="3236997"/>
            <a:ext cx="4817019" cy="320821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s://sm-news.ru/wp-content/uploads/2018/05/c1c1be1877e6d61b94523f16c7e8f5f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94097" y="3236997"/>
            <a:ext cx="4806306" cy="32082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55348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12192000" cy="6858000"/>
          </a:xfrm>
        </p:spPr>
        <p:txBody>
          <a:bodyPr>
            <a:normAutofit fontScale="92500" lnSpcReduction="20000"/>
          </a:bodyPr>
          <a:lstStyle/>
          <a:p>
            <a:r>
              <a:rPr lang="ru-RU" b="1" dirty="0"/>
              <a:t>Алкогольная зависимость (алкоголизм)</a:t>
            </a:r>
            <a:r>
              <a:rPr lang="ru-RU" dirty="0"/>
              <a:t> является наиболее распространенным заболеванием из всех вариантов наркологической патологии. По данным ВОЗ, алкоголизм является третьим заболеванием по частоте вызываемых им смертей (после сердечно-сосудистых и онкологических заболеваний). Частота несчастных случаев с летальным исходом среди больных алкоголизмом в 2,5-8 раз больше, чем среди остального населения. В основе заболевания лежит физическая зависимость от алкоголя (этилового или винного спирта).                                                                         </a:t>
            </a:r>
          </a:p>
          <a:p>
            <a:r>
              <a:rPr lang="ru-RU" dirty="0"/>
              <a:t>Алкогольная зависимость, как</a:t>
            </a:r>
            <a:r>
              <a:rPr lang="ru-RU" i="1" dirty="0"/>
              <a:t> </a:t>
            </a:r>
            <a:r>
              <a:rPr lang="ru-RU" dirty="0"/>
              <a:t>и всякое </a:t>
            </a:r>
            <a:r>
              <a:rPr lang="ru-RU" dirty="0" err="1"/>
              <a:t>аддиктивное</a:t>
            </a:r>
            <a:r>
              <a:rPr lang="ru-RU" dirty="0"/>
              <a:t> заболевание, может быть спровоцирована, как уже указывалось, многими причинами (часто имеется комплекс биологических, психологических и социальных причин). Безусловно, чаще заболевают люди с психопатическими чертами характера, среди которых преобладают конформные, </a:t>
            </a:r>
            <a:r>
              <a:rPr lang="ru-RU" dirty="0" err="1"/>
              <a:t>гипертимные</a:t>
            </a:r>
            <a:r>
              <a:rPr lang="ru-RU" dirty="0"/>
              <a:t>, эпилептоидные и неустойчивые типы. Подчеркнем, что наиболее существенную роль в формировании алкогольной зависимости играют социальные факторы: неблагополучие в семье, страдающие алкогольной зависимостью родители, злоупотребляющие алкоголем товарищи по работе, сослуживцы (</a:t>
            </a:r>
            <a:r>
              <a:rPr lang="ru-RU" dirty="0" err="1"/>
              <a:t>микросоциальные</a:t>
            </a:r>
            <a:r>
              <a:rPr lang="ru-RU" dirty="0"/>
              <a:t> факторы). Кроме того, в последние 15 -20 лет и макросоциальные факторы, главные из которых - безработица, миграции, утрата прежнего материального и социального статусов и т.д. Для подростков важную роль играют механизмы подражания, нежелание казаться "белой вороной" и стремление прослыть "крутым" парнем и девушкой. Низкий образовательный уровень и малоквалифицированный труд (нередко хорошо оплачиваемый) также являются частыми факторами риска заболевания алкоголизмом. </a:t>
            </a:r>
          </a:p>
          <a:p>
            <a:endParaRPr lang="ru-RU" dirty="0"/>
          </a:p>
        </p:txBody>
      </p:sp>
    </p:spTree>
    <p:extLst>
      <p:ext uri="{BB962C8B-B14F-4D97-AF65-F5344CB8AC3E}">
        <p14:creationId xmlns:p14="http://schemas.microsoft.com/office/powerpoint/2010/main" xmlns="" val="1710025525"/>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12192000" cy="6858000"/>
          </a:xfrm>
        </p:spPr>
        <p:txBody>
          <a:bodyPr>
            <a:normAutofit fontScale="92500" lnSpcReduction="10000"/>
          </a:bodyPr>
          <a:lstStyle/>
          <a:p>
            <a:r>
              <a:rPr lang="ru-RU" dirty="0"/>
              <a:t>Особый вид, а по сути острейшее психотическое состояние, представляет собой </a:t>
            </a:r>
            <a:r>
              <a:rPr lang="ru-RU" b="1" dirty="0"/>
              <a:t>патологическое опьянение</a:t>
            </a:r>
            <a:r>
              <a:rPr lang="ru-RU" i="1" dirty="0"/>
              <a:t>. </a:t>
            </a:r>
            <a:r>
              <a:rPr lang="ru-RU" dirty="0"/>
              <a:t>Это сумеречное расстройство сознания, возникающее внезапно после приема незначительных доз алкоголя (в среднем около 150 мл водки). Происходит это нередко на фоне переутомления, бессонницы, недоедания или у людей, предрасположенных к различным пароксизмальным проявлениям (страдающих эпилепсией или органическим поражением головного мозга). Картина аналогична сумеречному расстройству сознания при эпилепсии. Человек как будто трезвеет и совершает, не обращая внимания на окружающих, ряд внешне целенаправленных действий, приводящих к тяжелым последствиям. Находящиеся в состоянии патологического опьянения совершают поджоги, убийства, изнасилования и пр. Различают две основные формы патологического опьянения: </a:t>
            </a:r>
            <a:r>
              <a:rPr lang="ru-RU" dirty="0" err="1"/>
              <a:t>делирантную</a:t>
            </a:r>
            <a:r>
              <a:rPr lang="ru-RU" dirty="0"/>
              <a:t> (параноидную), для которой кроме зрительных галлюцинаций характерны бредовые идеи преследования и отношения, и эпилептоидную, отличающуюся резко возрастающим двигательным возбуждением  и сильным аффектом страха. Период психоза полностью забывается больным, который обычно засыпает прямо на месте правонарушения.</a:t>
            </a:r>
          </a:p>
          <a:p>
            <a:r>
              <a:rPr lang="ru-RU" dirty="0"/>
              <a:t>А. А. Портнов и И.Н. Пятницкая выделили три стадии в развитии алкоголизма (алкогольной болезни), которые отражали динамику симптоматики болезни от ее начальных проявлений до конечных состояний. </a:t>
            </a:r>
          </a:p>
          <a:p>
            <a:endParaRPr lang="ru-RU" dirty="0"/>
          </a:p>
        </p:txBody>
      </p:sp>
    </p:spTree>
    <p:extLst>
      <p:ext uri="{BB962C8B-B14F-4D97-AF65-F5344CB8AC3E}">
        <p14:creationId xmlns:p14="http://schemas.microsoft.com/office/powerpoint/2010/main" xmlns="" val="68209183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12192000" cy="6858000"/>
          </a:xfrm>
        </p:spPr>
        <p:txBody>
          <a:bodyPr>
            <a:normAutofit lnSpcReduction="10000"/>
          </a:bodyPr>
          <a:lstStyle/>
          <a:p>
            <a:r>
              <a:rPr lang="ru-RU" b="1" dirty="0"/>
              <a:t>I стадия алкоголизма (стадия психической зависимости). </a:t>
            </a:r>
            <a:r>
              <a:rPr lang="ru-RU" dirty="0"/>
              <a:t>В I стадии болезни постепенно возникают и становятся более рельефными ее основные проявления. Одним из первых является </a:t>
            </a:r>
            <a:r>
              <a:rPr lang="ru-RU" i="1" dirty="0"/>
              <a:t>феномен изменения реактивности</a:t>
            </a:r>
            <a:r>
              <a:rPr lang="ru-RU" b="1" dirty="0"/>
              <a:t> — </a:t>
            </a:r>
            <a:r>
              <a:rPr lang="ru-RU" i="1" dirty="0"/>
              <a:t>у пациента исчезает рвотный рефлекс</a:t>
            </a:r>
            <a:r>
              <a:rPr lang="ru-RU" b="1" dirty="0"/>
              <a:t> </a:t>
            </a:r>
            <a:r>
              <a:rPr lang="ru-RU" dirty="0"/>
              <a:t>на употребление значительных доз алкоголя. Это связано с тем, что у больного растет </a:t>
            </a:r>
            <a:r>
              <a:rPr lang="ru-RU" i="1" dirty="0"/>
              <a:t>толерантность</a:t>
            </a:r>
            <a:r>
              <a:rPr lang="ru-RU" dirty="0"/>
              <a:t> (возможность переносить большие дозы алкоголя), организм привыкает к алкоголю. Возникает один из осевых симптомов болезни — </a:t>
            </a:r>
            <a:r>
              <a:rPr lang="ru-RU" i="1" dirty="0"/>
              <a:t>патологическое влечение к алкоголю</a:t>
            </a:r>
            <a:r>
              <a:rPr lang="ru-RU" dirty="0"/>
              <a:t> (жажда алкоголя, которую больной может и не осознавать). В мыслительной сфере пациента алкоголь занимает все большее место, а в его деятельности преобладает стремление создать алкогольную ситуацию или приобщиться к ней. Патологическое влечение к алкоголю может проявиться косвенными признаками: оживлению больного при разговорах о выпивке, непроизвольной улыбке, глотательных движениях, суетливости, проявляющихся при этом. Внутренне больной испытывает выраженное желание употребить алкоголь. Однако это желание остается на мыслительном уровне, не сопровождается какими-либо физическими ощущениями и приобретает навязчивый (</a:t>
            </a:r>
            <a:r>
              <a:rPr lang="ru-RU" dirty="0" err="1"/>
              <a:t>обсессивный</a:t>
            </a:r>
            <a:r>
              <a:rPr lang="ru-RU" dirty="0"/>
              <a:t>) характер. </a:t>
            </a:r>
          </a:p>
        </p:txBody>
      </p:sp>
    </p:spTree>
    <p:extLst>
      <p:ext uri="{BB962C8B-B14F-4D97-AF65-F5344CB8AC3E}">
        <p14:creationId xmlns:p14="http://schemas.microsoft.com/office/powerpoint/2010/main" xmlns="" val="100146011"/>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12192000" cy="6858000"/>
          </a:xfrm>
        </p:spPr>
        <p:txBody>
          <a:bodyPr>
            <a:normAutofit fontScale="92500" lnSpcReduction="10000"/>
          </a:bodyPr>
          <a:lstStyle/>
          <a:p>
            <a:r>
              <a:rPr lang="ru-RU" b="1" dirty="0">
                <a:solidFill>
                  <a:srgbClr val="FFFF00"/>
                </a:solidFill>
              </a:rPr>
              <a:t>Психическая зависимость</a:t>
            </a:r>
            <a:r>
              <a:rPr lang="ru-RU" dirty="0">
                <a:solidFill>
                  <a:srgbClr val="FFFF00"/>
                </a:solidFill>
              </a:rPr>
              <a:t> определяется тем, что больной на этой стадии не может достичь психического комфорта в определенных ситуациях (главным образом ситуациях досуга, отдыха) без приема определенных доз алкоголя. В связи с этим возникает симптом "опережения рюмки", т.е. больной не может спокойно вести беседу, обмениваться впечатлениями в ожидании подхода всех гостей: он старается где-то "перехватить" некоторую дозу алкоголя, договорившись с хозяином торжества. Во время застолья прерывает окружающих, часто предлагая "сначала выпить". С учетом ситуации пациент на этой стадии может отказаться от приема алкоголя: обязательства по службе, семейный долг противостоят его желанию. Эйфорическая фаза опьянения уже на этой стадии укорачивается и становится нередко </a:t>
            </a:r>
            <a:r>
              <a:rPr lang="ru-RU" dirty="0" err="1">
                <a:solidFill>
                  <a:srgbClr val="FFFF00"/>
                </a:solidFill>
              </a:rPr>
              <a:t>дисфорической</a:t>
            </a:r>
            <a:r>
              <a:rPr lang="ru-RU" dirty="0">
                <a:solidFill>
                  <a:srgbClr val="FFFF00"/>
                </a:solidFill>
              </a:rPr>
              <a:t>. Характерным для этой стадии является выпадение из памяти на следующий день после выпивки отдельных эпизодов опьянения – </a:t>
            </a:r>
            <a:r>
              <a:rPr lang="ru-RU" i="1" dirty="0">
                <a:solidFill>
                  <a:srgbClr val="FFFF00"/>
                </a:solidFill>
              </a:rPr>
              <a:t>палимпсесты </a:t>
            </a:r>
            <a:r>
              <a:rPr lang="ru-RU" dirty="0">
                <a:solidFill>
                  <a:srgbClr val="FFFF00"/>
                </a:solidFill>
              </a:rPr>
              <a:t>(стирание). После употребления алкоголя нередко нарушается сон, возникают вегетативные нарушения наутро после выпивки. Изменяется на этой стадии и личность больного: теряет прежних друзей, не разделяющих его стремление к алкоголю, интересы семьи начинают играть второстепенную роль. Развивается вспыльчивость, раздражительность и даже агрессивность по отношению к близким, особенно при упреках их в злоупотреблении больным алкоголем. Длительность этой стадии 5-8 лет.</a:t>
            </a:r>
          </a:p>
          <a:p>
            <a:endParaRPr lang="ru-RU" dirty="0"/>
          </a:p>
        </p:txBody>
      </p:sp>
    </p:spTree>
    <p:extLst>
      <p:ext uri="{BB962C8B-B14F-4D97-AF65-F5344CB8AC3E}">
        <p14:creationId xmlns:p14="http://schemas.microsoft.com/office/powerpoint/2010/main" xmlns="" val="3535739205"/>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12192000" cy="6858000"/>
          </a:xfrm>
        </p:spPr>
        <p:txBody>
          <a:bodyPr>
            <a:normAutofit fontScale="92500" lnSpcReduction="20000"/>
          </a:bodyPr>
          <a:lstStyle/>
          <a:p>
            <a:r>
              <a:rPr lang="ru-RU" b="1" dirty="0"/>
              <a:t>II стадия алкоголизма (стадия физической зависимости) </a:t>
            </a:r>
            <a:r>
              <a:rPr lang="ru-RU" dirty="0"/>
              <a:t>характеризуется формированием явных признаков болезни, главным из которых является </a:t>
            </a:r>
            <a:r>
              <a:rPr lang="ru-RU" i="1" dirty="0"/>
              <a:t>абстинентный синдром</a:t>
            </a:r>
            <a:r>
              <a:rPr lang="ru-RU" dirty="0"/>
              <a:t> (синдром отмены), наличие которого не позволяет сомневаться в окончательном формировании алкогольной зависимости. Это состояние еще называют похмельным синдромом, синдромом отрыва или синдромом лишения, он свидетельствует о том, что у больного имеет место хроническая алкогольная интоксикация, и изменения, происшедшие в организме, уже необратимы. Здоровье пациенту теперь может вернуть только полное воздержание от алкоголя.</a:t>
            </a:r>
          </a:p>
          <a:p>
            <a:r>
              <a:rPr lang="ru-RU" dirty="0"/>
              <a:t>Абстинентный синдром развивается у больных с алкогольной зависимостью после прекращения приема алкоголя, продолжающегося несколько дней или более длительное время. Проявляется абстинентный синдром разнообразной соматовегетативной и психопатологической симптоматикой. Отмечаются потливость, тахикардия, гиперемия кожных покровов, озноб, выраженный тремор пальцев рук, головокружение, изжога, тошнота, дисфункция кишечника. Психопатологическая симптоматика представлена нарушениями сна (бессонница или поверхностный сон с кошмарными сновидениями). Сниженное настроение с оттенком тревоги часто выражается ожиданием каких-либо неприятностей. Нередко присутствует и раскаяние, и переживание вины за содеянное (пропиты деньги, обмануты чьи-то ожидания и т. д.). Вскоре больной убеждается, что облегчить это состояние в обычных условиях может только алкоголь, и у него проявляется </a:t>
            </a:r>
            <a:r>
              <a:rPr lang="ru-RU" i="1" dirty="0"/>
              <a:t>феномен опохмеления,</a:t>
            </a:r>
            <a:r>
              <a:rPr lang="ru-RU" dirty="0"/>
              <a:t> который приводит к многодневному запойному пьянству.</a:t>
            </a:r>
          </a:p>
          <a:p>
            <a:endParaRPr lang="ru-RU" dirty="0"/>
          </a:p>
        </p:txBody>
      </p:sp>
    </p:spTree>
    <p:extLst>
      <p:ext uri="{BB962C8B-B14F-4D97-AF65-F5344CB8AC3E}">
        <p14:creationId xmlns:p14="http://schemas.microsoft.com/office/powerpoint/2010/main" xmlns="" val="3530615261"/>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12192000" cy="6858000"/>
          </a:xfrm>
        </p:spPr>
        <p:txBody>
          <a:bodyPr>
            <a:normAutofit lnSpcReduction="10000"/>
          </a:bodyPr>
          <a:lstStyle/>
          <a:p>
            <a:r>
              <a:rPr lang="ru-RU" dirty="0"/>
              <a:t>Прекращение приема алкоголя происходит или в силу внешних причин (отсутствие денег, угроза увольнения или развода и др.), что характерно для </a:t>
            </a:r>
            <a:r>
              <a:rPr lang="ru-RU" i="1" dirty="0" err="1"/>
              <a:t>псевдозапоев</a:t>
            </a:r>
            <a:r>
              <a:rPr lang="ru-RU" dirty="0"/>
              <a:t>, или резкого ухудшения физического состояния с невозможностью переносить алкоголь (истощение, возобновление рвотного рефлекса), что присуще</a:t>
            </a:r>
            <a:r>
              <a:rPr lang="ru-RU" b="1" dirty="0"/>
              <a:t> </a:t>
            </a:r>
            <a:r>
              <a:rPr lang="ru-RU" i="1" dirty="0"/>
              <a:t>истинным запоям</a:t>
            </a:r>
            <a:r>
              <a:rPr lang="ru-RU" dirty="0"/>
              <a:t>, которые, впрочем, чаще наблюдаются в III стадии болезни. Обычно же во II стадии у больных имеется высокая толерантность к алкоголю (они без катастрофических последствий переносят очень большие его дозы). Характер опьянения становится </a:t>
            </a:r>
            <a:r>
              <a:rPr lang="ru-RU" dirty="0" err="1"/>
              <a:t>дисфорическим</a:t>
            </a:r>
            <a:r>
              <a:rPr lang="ru-RU" dirty="0"/>
              <a:t> (раздражительность, злобность, конфликтность, агрессивность). Возникает так называемая амнестическая форма опьянения, когда больные почти полностью забывают, что происходило с ними в этом состоянии. Проблемы, связанные с алкоголем, у этих больных увеличиваются во много раз. Им способствует потеря пациентом количественного и ситуационного контроля за употреблением алкоголя. Больной со второй стадией алкогольной болезни не только не может отказаться от представившейся возможности выпить, более того, он постоянно ищет возможности реализовать свое непреодолимое патологическое влечение к алкоголю (</a:t>
            </a:r>
            <a:r>
              <a:rPr lang="ru-RU" i="1" dirty="0" err="1"/>
              <a:t>компульсивное</a:t>
            </a:r>
            <a:r>
              <a:rPr lang="ru-RU" i="1" dirty="0"/>
              <a:t> влечение</a:t>
            </a:r>
            <a:r>
              <a:rPr lang="ru-RU" dirty="0"/>
              <a:t>).</a:t>
            </a:r>
          </a:p>
          <a:p>
            <a:endParaRPr lang="ru-RU" dirty="0"/>
          </a:p>
        </p:txBody>
      </p:sp>
    </p:spTree>
    <p:extLst>
      <p:ext uri="{BB962C8B-B14F-4D97-AF65-F5344CB8AC3E}">
        <p14:creationId xmlns:p14="http://schemas.microsoft.com/office/powerpoint/2010/main" xmlns="" val="2116595636"/>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63456" y="3779520"/>
            <a:ext cx="5328543" cy="3098915"/>
          </a:xfrm>
          <a:prstGeom prst="rect">
            <a:avLst/>
          </a:prstGeom>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12192000" cy="6858000"/>
          </a:xfrm>
        </p:spPr>
        <p:txBody>
          <a:bodyPr>
            <a:normAutofit fontScale="92500" lnSpcReduction="10000"/>
          </a:bodyPr>
          <a:lstStyle/>
          <a:p>
            <a:r>
              <a:rPr lang="ru-RU" dirty="0"/>
              <a:t>Все происходящие явления в значительной мере связаны с формированием </a:t>
            </a:r>
            <a:r>
              <a:rPr lang="ru-RU" i="1" dirty="0"/>
              <a:t>алкогольной энцефалопатии</a:t>
            </a:r>
            <a:r>
              <a:rPr lang="ru-RU" dirty="0"/>
              <a:t>, т.е. необратимыми патологическими процессами в мозге, вызываемыми отравлением алкоголем. Более выражено, чем в 1-ой стадии меняется и личность больных – </a:t>
            </a:r>
            <a:r>
              <a:rPr lang="ru-RU" i="1" dirty="0" err="1"/>
              <a:t>психопатизация</a:t>
            </a:r>
            <a:r>
              <a:rPr lang="ru-RU" i="1" dirty="0"/>
              <a:t> личности</a:t>
            </a:r>
            <a:r>
              <a:rPr lang="ru-RU" dirty="0"/>
              <a:t>: они становятся безответственными, лживыми, легковесными в суждениях, неразборчивыми в знакомствах. У некоторых усиливаются черты характера, присущие им до болезни: театральность, подозрительность, взрывчатость или другие черты. Обращает на себя внимание и морально-этическое снижение: пренебрежение семейными обязанностями, халатное отношение к работе, склонность к аморальным поступкам.</a:t>
            </a:r>
          </a:p>
          <a:p>
            <a:r>
              <a:rPr lang="ru-RU" dirty="0"/>
              <a:t>Во II стадии нередко возникают острые алкогольные психозы, а иногда и судорожные припадки как проявления формирующейся алкогольной энцефалопатии.</a:t>
            </a:r>
          </a:p>
          <a:p>
            <a:r>
              <a:rPr lang="ru-RU" dirty="0"/>
              <a:t>На этой стадии болезни, особенно во второй ее половине, возникают множественные </a:t>
            </a:r>
            <a:r>
              <a:rPr lang="ru-RU" i="1" dirty="0"/>
              <a:t>соматические нарушения</a:t>
            </a:r>
            <a:r>
              <a:rPr lang="ru-RU" dirty="0"/>
              <a:t>, связанные с хронической алкогольной интоксикацией – токсические гепатиты, гастриты, панкреатиты, миокардиодистрофия, нарушения (ослабление) половой функции.</a:t>
            </a:r>
          </a:p>
          <a:p>
            <a:r>
              <a:rPr lang="ru-RU" dirty="0"/>
              <a:t>Длительность  II стадии в среднем 7-10 лет.</a:t>
            </a:r>
          </a:p>
          <a:p>
            <a:endParaRPr lang="ru-RU" dirty="0"/>
          </a:p>
        </p:txBody>
      </p:sp>
    </p:spTree>
    <p:extLst>
      <p:ext uri="{BB962C8B-B14F-4D97-AF65-F5344CB8AC3E}">
        <p14:creationId xmlns:p14="http://schemas.microsoft.com/office/powerpoint/2010/main" xmlns="" val="2321280855"/>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12192000" cy="6858000"/>
          </a:xfrm>
        </p:spPr>
        <p:txBody>
          <a:bodyPr>
            <a:normAutofit fontScale="92500" lnSpcReduction="20000"/>
          </a:bodyPr>
          <a:lstStyle/>
          <a:p>
            <a:r>
              <a:rPr lang="ru-RU" b="1" dirty="0"/>
              <a:t>III стадия алкогольной зависимости </a:t>
            </a:r>
            <a:r>
              <a:rPr lang="ru-RU" dirty="0"/>
              <a:t>(</a:t>
            </a:r>
            <a:r>
              <a:rPr lang="ru-RU" b="1" dirty="0" err="1"/>
              <a:t>энцефалопатическая</a:t>
            </a:r>
            <a:r>
              <a:rPr lang="ru-RU" b="1" dirty="0"/>
              <a:t>) </a:t>
            </a:r>
            <a:r>
              <a:rPr lang="ru-RU" dirty="0"/>
              <a:t>проявляется в нарастании симптомов токсического поражения головного мозга, а также других систем организма. В это время снижается толерантность (больные пьянеют от незначительных доз алкоголя, переходят на менее крепкие напитки), может вновь появиться рвотный рефлекс, абстинентный синдром (синдром отмены) протекает достаточно тяжело с выраженными соматическими и психопатологическими расстройствами. Употребление алкоголя носит двоякий характер: а) </a:t>
            </a:r>
            <a:r>
              <a:rPr lang="ru-RU" i="1" dirty="0"/>
              <a:t>постоянное употребление алкоголя</a:t>
            </a:r>
            <a:r>
              <a:rPr lang="ru-RU" dirty="0"/>
              <a:t> в небольших количествах через определенные промежутки времени; б) </a:t>
            </a:r>
            <a:r>
              <a:rPr lang="ru-RU" i="1" dirty="0"/>
              <a:t>истинные запои</a:t>
            </a:r>
            <a:r>
              <a:rPr lang="ru-RU" dirty="0"/>
              <a:t>, которые отличаются от </a:t>
            </a:r>
            <a:r>
              <a:rPr lang="ru-RU" dirty="0" err="1"/>
              <a:t>псевдозапоев</a:t>
            </a:r>
            <a:r>
              <a:rPr lang="ru-RU" dirty="0"/>
              <a:t> периодическим (циклическим) характером с употреблением в первые дни запоя больших доз спиртных напитков, возникновением тяжелых опьянений с амнезиями, сопорозным состоянием и  последующим резким снижением толерантности к алкоголю, вплоть до его непереносимости. В период длительного воздержания от алкоголя могут возникать </a:t>
            </a:r>
            <a:r>
              <a:rPr lang="ru-RU" i="1" dirty="0" err="1"/>
              <a:t>псевдоабстинентные</a:t>
            </a:r>
            <a:r>
              <a:rPr lang="ru-RU" i="1" dirty="0"/>
              <a:t> расстройства</a:t>
            </a:r>
            <a:r>
              <a:rPr lang="ru-RU" dirty="0"/>
              <a:t>, полностью имитирующие абстинентный синдром. Изменения личности перерастают в </a:t>
            </a:r>
            <a:r>
              <a:rPr lang="ru-RU" i="1" dirty="0"/>
              <a:t>алкогольную деградацию</a:t>
            </a:r>
            <a:r>
              <a:rPr lang="ru-RU" dirty="0"/>
              <a:t>, когда индивидуальные черты личности стираются, а на первый план выступают безразличие ко всему, цинизм, лживость, грубый алкогольный юмор. Отчетливо выступают </a:t>
            </a:r>
            <a:r>
              <a:rPr lang="ru-RU" i="1" dirty="0" err="1"/>
              <a:t>психоорганические</a:t>
            </a:r>
            <a:r>
              <a:rPr lang="ru-RU" i="1" dirty="0"/>
              <a:t> нарушения</a:t>
            </a:r>
            <a:r>
              <a:rPr lang="ru-RU" dirty="0"/>
              <a:t>: ухудшение памяти и затруднение переключения внимания, снижение интеллекта. </a:t>
            </a:r>
          </a:p>
          <a:p>
            <a:r>
              <a:rPr lang="ru-RU" dirty="0"/>
              <a:t>Одним из наиболее существенных признаков алкогольной деградации является утрата способности к производительному труду. </a:t>
            </a:r>
          </a:p>
          <a:p>
            <a:endParaRPr lang="ru-RU" dirty="0"/>
          </a:p>
        </p:txBody>
      </p:sp>
    </p:spTree>
    <p:extLst>
      <p:ext uri="{BB962C8B-B14F-4D97-AF65-F5344CB8AC3E}">
        <p14:creationId xmlns:p14="http://schemas.microsoft.com/office/powerpoint/2010/main" xmlns="" val="727665441"/>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12192000" cy="6858000"/>
          </a:xfrm>
        </p:spPr>
        <p:txBody>
          <a:bodyPr>
            <a:normAutofit fontScale="92500" lnSpcReduction="10000"/>
          </a:bodyPr>
          <a:lstStyle/>
          <a:p>
            <a:r>
              <a:rPr lang="ru-RU" dirty="0"/>
              <a:t>Можно выделить </a:t>
            </a:r>
            <a:r>
              <a:rPr lang="ru-RU" b="1" dirty="0"/>
              <a:t>три основных типа деградации личности</a:t>
            </a:r>
            <a:r>
              <a:rPr lang="ru-RU" dirty="0"/>
              <a:t> алкоголиков:</a:t>
            </a:r>
          </a:p>
          <a:p>
            <a:r>
              <a:rPr lang="ru-RU" dirty="0"/>
              <a:t>а) </a:t>
            </a:r>
            <a:r>
              <a:rPr lang="ru-RU" i="1" dirty="0"/>
              <a:t>Деградация по эксплозивному типу</a:t>
            </a:r>
            <a:r>
              <a:rPr lang="ru-RU" dirty="0"/>
              <a:t>. Для больных этой группы характерны аффективная неустойчивость, недержание аффектов, взрывчатость, гневливость, сочетающиеся с </a:t>
            </a:r>
            <a:r>
              <a:rPr lang="ru-RU" dirty="0" err="1"/>
              <a:t>эйфоричностыо</a:t>
            </a:r>
            <a:r>
              <a:rPr lang="ru-RU" dirty="0"/>
              <a:t>, грубым алкогольным юмором, переоценкой своей личности, </a:t>
            </a:r>
            <a:r>
              <a:rPr lang="ru-RU" dirty="0" err="1"/>
              <a:t>хвастливостыо</a:t>
            </a:r>
            <a:r>
              <a:rPr lang="ru-RU" dirty="0"/>
              <a:t>, лживостью, утратой морально-этических норм поведения.</a:t>
            </a:r>
          </a:p>
          <a:p>
            <a:r>
              <a:rPr lang="ru-RU" dirty="0"/>
              <a:t>Мнестико-интеллектуальные нарушения у этой группы больных могут быть выражены незначительно, нередко они сохраняют запасы ранее приобретенных знаний и навыков, свои профессиональные возможности. Однако реализовать эти возможности они не в состоянии, так как уклоняются от труда или попадают в конфликтную ситуацию из-за нарушений трудовой дисциплины, своих характерологических особенностей.</a:t>
            </a:r>
          </a:p>
          <a:p>
            <a:r>
              <a:rPr lang="ru-RU" dirty="0"/>
              <a:t>б) </a:t>
            </a:r>
            <a:r>
              <a:rPr lang="ru-RU" i="1" dirty="0"/>
              <a:t>Деградация по органическому типу</a:t>
            </a:r>
            <a:r>
              <a:rPr lang="ru-RU" dirty="0"/>
              <a:t>. Для этого типа деградации характерно мнестико-интеллектуальное снижение, доходящее до форм парциальной деменции. Наблюдается она преимущественно у больных, у которых алкоголизм сочетается с сосудистыми, травматическими и другими органическими заболеваниями головного мозга. На первый план при данной форме деградации выступают симптомы мнестико-интеллектуального снижения: ухудшение внимания, памяти, апатичность, значительное снижение трудоспособности, расст­ройства сна, резкое слабодушие, депрессивный фон настроения.</a:t>
            </a:r>
          </a:p>
          <a:p>
            <a:endParaRPr lang="ru-RU" dirty="0"/>
          </a:p>
        </p:txBody>
      </p:sp>
    </p:spTree>
    <p:extLst>
      <p:ext uri="{BB962C8B-B14F-4D97-AF65-F5344CB8AC3E}">
        <p14:creationId xmlns:p14="http://schemas.microsoft.com/office/powerpoint/2010/main" xmlns="" val="1033376542"/>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12192000" cy="6858000"/>
          </a:xfrm>
        </p:spPr>
        <p:txBody>
          <a:bodyPr>
            <a:normAutofit fontScale="92500" lnSpcReduction="20000"/>
          </a:bodyPr>
          <a:lstStyle/>
          <a:p>
            <a:r>
              <a:rPr lang="ru-RU" dirty="0"/>
              <a:t>Как крайние формы алкогольной деградации по органическому типу могут наблюдаться апатический и эйфорический синдромы. При первом из них обычно при сочетании алкоголизма с тяжелой травматической энцефалопатией, атеросклерозом сосудов мозга и пр. имеет место апатичность, эмоциональная тупость, безразличие к окружающему, доходящая до таких степеней, что   больной производит впечатление находящегося в состоянии оглушения. При чаще встречающемся псевдопаралитическом синдроме, который характерен для сочетаний алкоголизма с более легкими степенями атеросклероза сосудов головного мозга, имеет место благодушие, болтливость, хвастливость  при  полной  утрате критического отношения к своему состоянию.</a:t>
            </a:r>
          </a:p>
          <a:p>
            <a:r>
              <a:rPr lang="ru-RU" dirty="0"/>
              <a:t>В периоды абстиненции у больных в </a:t>
            </a:r>
            <a:r>
              <a:rPr lang="en-US" dirty="0"/>
              <a:t>III</a:t>
            </a:r>
            <a:r>
              <a:rPr lang="ru-RU" dirty="0"/>
              <a:t> стадии алкоголизма при наличии деградации по органически-сосудистому типу могут возникать тяжелые депрессивные состояния с суицидными попытками. </a:t>
            </a:r>
          </a:p>
          <a:p>
            <a:r>
              <a:rPr lang="ru-RU" dirty="0"/>
              <a:t>в) </a:t>
            </a:r>
            <a:r>
              <a:rPr lang="ru-RU" i="1" dirty="0"/>
              <a:t>Деградация по смешанному типу</a:t>
            </a:r>
            <a:r>
              <a:rPr lang="ru-RU" dirty="0"/>
              <a:t>. Помимо перечисленных двух крайних типов алкогольной деградации, у ряда больных имеют место смешанные формы, при которых сочетаются черты алкогольно-</a:t>
            </a:r>
            <a:r>
              <a:rPr lang="ru-RU" dirty="0" err="1"/>
              <a:t>психопатоподобных</a:t>
            </a:r>
            <a:r>
              <a:rPr lang="ru-RU" dirty="0"/>
              <a:t> и органических изменений. В течение заболевания выраженность тех или иных симптомов у одного больного может меняться, причем, как правило, мнестико-интеллектуальное снижение вытесняет алкогольные и </a:t>
            </a:r>
            <a:r>
              <a:rPr lang="ru-RU" dirty="0" err="1"/>
              <a:t>психопатоподобные</a:t>
            </a:r>
            <a:r>
              <a:rPr lang="ru-RU" dirty="0"/>
              <a:t> личностные изменения.</a:t>
            </a:r>
          </a:p>
          <a:p>
            <a:r>
              <a:rPr lang="ru-RU" dirty="0"/>
              <a:t>В это время больные окончательно теряют семейные связи, не могут восстановить свой производственный статус даже на значительно сниженном уровне и ведут паразитический, а то и криминальный образ жизни.</a:t>
            </a:r>
          </a:p>
          <a:p>
            <a:endParaRPr lang="ru-RU" dirty="0"/>
          </a:p>
        </p:txBody>
      </p:sp>
    </p:spTree>
    <p:extLst>
      <p:ext uri="{BB962C8B-B14F-4D97-AF65-F5344CB8AC3E}">
        <p14:creationId xmlns:p14="http://schemas.microsoft.com/office/powerpoint/2010/main" xmlns="" val="512744951"/>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12192000" cy="6776185"/>
          </a:xfrm>
        </p:spPr>
        <p:txBody>
          <a:bodyPr>
            <a:normAutofit fontScale="92500"/>
          </a:bodyPr>
          <a:lstStyle/>
          <a:p>
            <a:r>
              <a:rPr lang="ru-RU" dirty="0"/>
              <a:t>В настоящей лекции речь будет идти о заболеваниях, относящихся к специальности «Наркология», которая изучает диагностику и разрабатывает методы лечения и профилактики заболеваний, связанных с зависимостью от </a:t>
            </a:r>
            <a:r>
              <a:rPr lang="ru-RU" dirty="0" err="1"/>
              <a:t>психоактивных</a:t>
            </a:r>
            <a:r>
              <a:rPr lang="ru-RU" dirty="0"/>
              <a:t> веществ. </a:t>
            </a:r>
            <a:r>
              <a:rPr lang="ru-RU" dirty="0" err="1"/>
              <a:t>Психоактивными</a:t>
            </a:r>
            <a:r>
              <a:rPr lang="ru-RU" dirty="0"/>
              <a:t> веществами (ПВА) считаются средства, способные особым образом влиять на центральную нервную систему, вызывая стимулирующий, </a:t>
            </a:r>
            <a:r>
              <a:rPr lang="ru-RU" dirty="0" err="1"/>
              <a:t>эйфоризирующий</a:t>
            </a:r>
            <a:r>
              <a:rPr lang="ru-RU" dirty="0"/>
              <a:t>, возбуждающий, снотворный эффекты, а также галлюцинации. Большинство из этих веществ при длительном употреблении вызывает </a:t>
            </a:r>
            <a:r>
              <a:rPr lang="ru-RU" b="1" dirty="0"/>
              <a:t>зависимость</a:t>
            </a:r>
            <a:r>
              <a:rPr lang="ru-RU" dirty="0"/>
              <a:t>, то есть такое состояние организма, когда для относительно комфортного психического и физического самочувствия необходимо их постоянное употребление, и которое выражается в возникновении у больного </a:t>
            </a:r>
            <a:r>
              <a:rPr lang="ru-RU" b="1" dirty="0"/>
              <a:t>синдрома отмены</a:t>
            </a:r>
            <a:r>
              <a:rPr lang="ru-RU" dirty="0"/>
              <a:t> при прекращении введения в организм </a:t>
            </a:r>
            <a:r>
              <a:rPr lang="ru-RU" dirty="0" err="1"/>
              <a:t>психоактивного</a:t>
            </a:r>
            <a:r>
              <a:rPr lang="ru-RU" dirty="0"/>
              <a:t> вещества. Болезненные расстройства, связанные с зависимостью от </a:t>
            </a:r>
            <a:r>
              <a:rPr lang="ru-RU" dirty="0" err="1"/>
              <a:t>психоактивных</a:t>
            </a:r>
            <a:r>
              <a:rPr lang="ru-RU" dirty="0"/>
              <a:t> веществ,  называют также </a:t>
            </a:r>
            <a:r>
              <a:rPr lang="ru-RU" b="1" dirty="0" err="1"/>
              <a:t>аддиктивными</a:t>
            </a:r>
            <a:r>
              <a:rPr lang="ru-RU" dirty="0"/>
              <a:t> (от </a:t>
            </a:r>
            <a:r>
              <a:rPr lang="ru-RU" dirty="0" err="1"/>
              <a:t>англ</a:t>
            </a:r>
            <a:r>
              <a:rPr lang="ru-RU" i="1" dirty="0"/>
              <a:t>, </a:t>
            </a:r>
            <a:r>
              <a:rPr lang="ru-RU" dirty="0" err="1"/>
              <a:t>addiction</a:t>
            </a:r>
            <a:r>
              <a:rPr lang="ru-RU" dirty="0"/>
              <a:t> — пристрастие). Все эти вещества делятся на три группы. Первая группа — это, собственно, не группа, а одно, но очень распространенное </a:t>
            </a:r>
            <a:r>
              <a:rPr lang="ru-RU" dirty="0" err="1"/>
              <a:t>психоактивное</a:t>
            </a:r>
            <a:r>
              <a:rPr lang="ru-RU" dirty="0"/>
              <a:t> вещество — алкоголь. Алкоголь – </a:t>
            </a:r>
            <a:r>
              <a:rPr lang="ru-RU" dirty="0" err="1"/>
              <a:t>токсикоманическое</a:t>
            </a:r>
            <a:r>
              <a:rPr lang="ru-RU" dirty="0"/>
              <a:t> средство, как и другие ПВА, которые не внесены в список наркотических.</a:t>
            </a:r>
            <a:r>
              <a:rPr lang="ru-RU" i="1" dirty="0"/>
              <a:t> </a:t>
            </a:r>
            <a:r>
              <a:rPr lang="ru-RU" dirty="0"/>
              <a:t>Болезнь, связанная с алкоголем, называется </a:t>
            </a:r>
            <a:r>
              <a:rPr lang="ru-RU" b="1" dirty="0"/>
              <a:t>алкогольной зависимостью</a:t>
            </a:r>
            <a:r>
              <a:rPr lang="ru-RU" dirty="0"/>
              <a:t> (прежнее название алкоголизм).</a:t>
            </a:r>
          </a:p>
          <a:p>
            <a:endParaRPr lang="ru-RU" dirty="0"/>
          </a:p>
        </p:txBody>
      </p:sp>
    </p:spTree>
    <p:extLst>
      <p:ext uri="{BB962C8B-B14F-4D97-AF65-F5344CB8AC3E}">
        <p14:creationId xmlns:p14="http://schemas.microsoft.com/office/powerpoint/2010/main" xmlns="" val="523405893"/>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438740" y="4205696"/>
            <a:ext cx="3753260" cy="2652304"/>
          </a:xfrm>
          <a:prstGeom prst="rect">
            <a:avLst/>
          </a:prstGeom>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12192000" cy="6858000"/>
          </a:xfrm>
        </p:spPr>
        <p:txBody>
          <a:bodyPr>
            <a:normAutofit/>
          </a:bodyPr>
          <a:lstStyle/>
          <a:p>
            <a:r>
              <a:rPr lang="ru-RU" dirty="0"/>
              <a:t>Соматическое состояние значительно утяжеляется: к этому времени развиваются цирроз печени и выраженная кардиомиопатия. Им сопутствуют так называемые алкогольные </a:t>
            </a:r>
            <a:r>
              <a:rPr lang="ru-RU" dirty="0" err="1"/>
              <a:t>полинейропатии</a:t>
            </a:r>
            <a:r>
              <a:rPr lang="ru-RU" dirty="0"/>
              <a:t> с атрофическими парезами, в первую очередь нижних конечностей, нарушение походки. Состояния абстиненции часто заканчиваются острыми алкогольными психозами или острыми алкогольными энцефалопатиями. В этой стадии возникают и хронические алкогольные психозы.</a:t>
            </a:r>
          </a:p>
          <a:p>
            <a:r>
              <a:rPr lang="ru-RU" b="1" dirty="0">
                <a:solidFill>
                  <a:schemeClr val="accent2">
                    <a:lumMod val="75000"/>
                  </a:schemeClr>
                </a:solidFill>
              </a:rPr>
              <a:t>Алкогольные психозы.</a:t>
            </a:r>
            <a:endParaRPr lang="ru-RU" dirty="0">
              <a:solidFill>
                <a:schemeClr val="accent2">
                  <a:lumMod val="75000"/>
                </a:schemeClr>
              </a:solidFill>
            </a:endParaRPr>
          </a:p>
          <a:p>
            <a:r>
              <a:rPr lang="ru-RU" dirty="0">
                <a:solidFill>
                  <a:schemeClr val="accent2">
                    <a:lumMod val="75000"/>
                  </a:schemeClr>
                </a:solidFill>
              </a:rPr>
              <a:t>Возникновение алкогольных психозов, как и судорожных припадков, свидетельствует о наличии признаков алкогольной энцефалопатии (токсического органического поражения головного мозга). Острые алкогольные психозы обычно развиваются на третьи сутки после прекращения массивной алкоголизации. Их возникновению могут способствовать также какая-либо дополнительная вредность (инфекционное или соматическое заболевание, хирургическое вмешательство с общим наркозом и др.).</a:t>
            </a:r>
          </a:p>
          <a:p>
            <a:endParaRPr lang="ru-RU" dirty="0"/>
          </a:p>
        </p:txBody>
      </p:sp>
    </p:spTree>
    <p:extLst>
      <p:ext uri="{BB962C8B-B14F-4D97-AF65-F5344CB8AC3E}">
        <p14:creationId xmlns:p14="http://schemas.microsoft.com/office/powerpoint/2010/main" xmlns="" val="2838000639"/>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12192000" cy="6858000"/>
          </a:xfrm>
        </p:spPr>
        <p:txBody>
          <a:bodyPr>
            <a:normAutofit/>
          </a:bodyPr>
          <a:lstStyle/>
          <a:p>
            <a:r>
              <a:rPr lang="ru-RU" i="1" dirty="0"/>
              <a:t>Алкогольный делирий </a:t>
            </a:r>
            <a:r>
              <a:rPr lang="ru-RU" dirty="0"/>
              <a:t>("белая горячка") характеризуется ложной ориентировкой в окружающем, которая зависит от содержания зрительных галлюцинаций. Довольно типичны зрительные  </a:t>
            </a:r>
            <a:r>
              <a:rPr lang="ru-RU" dirty="0" err="1"/>
              <a:t>микрогаллюцинации</a:t>
            </a:r>
            <a:r>
              <a:rPr lang="ru-RU" dirty="0"/>
              <a:t>. Больные видят насекомых, мышей, змей, маленьких человечков, чертиков (иногда других фантастических человекоподобных существ). Бывают галлюцинаторные расстройства в виде паутины, сетки, нитей, потоков воды, которые сопровождаются также галлюцинаторными ощущениями прикосновения, обволакивания, опутывания. Галлюцинаторные образы, сменяющие друг друга, не связаны общей сюжетной линией, но, как правило, носят устрашающий характер. Поведение больных отражает характер испытываемых ими галлюцинаторных переживаний: они стряхивают что-то с себя, изворачиваются, распутывают во­ображаемые нити, убегают в страхе, сами ловят кого-то. Например, больной, "преследуемый врачами", которые находились в машинах величиной с пуговицу пальто, убежал за 40 км от своего местожительства, пока не был задержан милицией.</a:t>
            </a:r>
          </a:p>
          <a:p>
            <a:endParaRPr lang="ru-RU" dirty="0"/>
          </a:p>
        </p:txBody>
      </p:sp>
    </p:spTree>
    <p:extLst>
      <p:ext uri="{BB962C8B-B14F-4D97-AF65-F5344CB8AC3E}">
        <p14:creationId xmlns:p14="http://schemas.microsoft.com/office/powerpoint/2010/main" xmlns="" val="3634020471"/>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11353800" cy="6176963"/>
          </a:xfrm>
        </p:spPr>
        <p:txBody>
          <a:bodyPr>
            <a:normAutofit fontScale="92500" lnSpcReduction="20000"/>
          </a:bodyPr>
          <a:lstStyle/>
          <a:p>
            <a:r>
              <a:rPr lang="ru-RU" i="1" dirty="0"/>
              <a:t>Алкогольный галлюциноз </a:t>
            </a:r>
            <a:r>
              <a:rPr lang="ru-RU" dirty="0"/>
              <a:t> проявляется слуховыми галлюцинациями, как правило, неприятного содержания. Голоса носят комментирующий и осуждающий его поведение характер: обвиняют больного в пьянстве, в том, что он причиняет беды и несчастья семье, близким. Иногда голоса имеют императивный характер, приказывают совершить опасные для окружающих или самого больного действия, например, покончить жизнь самоубийством. Хотя галлюциноз, так же как и белая горячка, развивается остро, дальнейшее его течение часто бывает затяжным. Несмотря на проводимое лечение, галлюцинации сохраняются от нескольких дней до нескольких недель (острый галлюциноз).</a:t>
            </a:r>
            <a:r>
              <a:rPr lang="ru-RU" i="1" dirty="0"/>
              <a:t> </a:t>
            </a:r>
            <a:r>
              <a:rPr lang="ru-RU" dirty="0"/>
              <a:t>У части больных наблюдается более длительное, иногда пожизненное существование симптомов (хронический галлюциноз).</a:t>
            </a:r>
            <a:r>
              <a:rPr lang="ru-RU" i="1" dirty="0"/>
              <a:t> </a:t>
            </a:r>
            <a:r>
              <a:rPr lang="ru-RU" dirty="0"/>
              <a:t>В этом случае приходится проводить дифференциальную диагностику со спровоцированной алкоголем шизофренией.</a:t>
            </a:r>
          </a:p>
          <a:p>
            <a:r>
              <a:rPr lang="ru-RU" dirty="0"/>
              <a:t>При алкогольном </a:t>
            </a:r>
            <a:r>
              <a:rPr lang="ru-RU" dirty="0" err="1"/>
              <a:t>галлюцинозе</a:t>
            </a:r>
            <a:r>
              <a:rPr lang="ru-RU" dirty="0"/>
              <a:t> ориентировка в окружающей обстановке и во времени не нарушена. При хроническом </a:t>
            </a:r>
            <a:r>
              <a:rPr lang="ru-RU" dirty="0" err="1"/>
              <a:t>галлюцинозе</a:t>
            </a:r>
            <a:r>
              <a:rPr lang="ru-RU" dirty="0"/>
              <a:t> с течением времени нередко формируется критическое отношение к слуховым обманам, больные могут отличить реальные звуки и болезненные проявления. Однако при вре­менном усилении галлюцинаторных переживаний (наплыве галлюцинаций) чаще после дополнительных вредностей, в том числе и алкогольных эксцессов, критика утрачивается.</a:t>
            </a:r>
          </a:p>
          <a:p>
            <a:endParaRPr lang="ru-RU" dirty="0"/>
          </a:p>
        </p:txBody>
      </p:sp>
    </p:spTree>
    <p:extLst>
      <p:ext uri="{BB962C8B-B14F-4D97-AF65-F5344CB8AC3E}">
        <p14:creationId xmlns:p14="http://schemas.microsoft.com/office/powerpoint/2010/main" xmlns="" val="1716841263"/>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28876" y="0"/>
            <a:ext cx="12220876" cy="6858000"/>
          </a:xfrm>
        </p:spPr>
        <p:txBody>
          <a:bodyPr>
            <a:normAutofit fontScale="92500" lnSpcReduction="10000"/>
          </a:bodyPr>
          <a:lstStyle/>
          <a:p>
            <a:r>
              <a:rPr lang="ru-RU" i="1" dirty="0"/>
              <a:t>Алкогольный параноид</a:t>
            </a:r>
            <a:r>
              <a:rPr lang="ru-RU" b="1" i="1" dirty="0"/>
              <a:t> </a:t>
            </a:r>
            <a:r>
              <a:rPr lang="ru-RU" dirty="0"/>
              <a:t>(бред преследования) проявляется бредовыми идеями различного содержания, нередко в сочетании с галлюцинациями. Алкогольный параноид чаще протекает остро, однако иногда наблюдается его затяжное (хроническое) течение. При остром </a:t>
            </a:r>
            <a:r>
              <a:rPr lang="ru-RU" dirty="0" err="1"/>
              <a:t>параноиде</a:t>
            </a:r>
            <a:r>
              <a:rPr lang="ru-RU" dirty="0"/>
              <a:t> больные возбуждены, испытывают чувство страха, по бредовому оценивают окружающую их обста­новку. Наблюдаются иллюзии и фрагментарные галлюцинаторные переживания. Продолжительность такого психотического состояния обычно от нескольких дней до 2-3 недели. Если острый алкогольный параноид переходит в затяжной, внешне поведение больного упорядочивается, он становится как бы спокойнее, однако настойчиво высказывает идеи преследования или ревности. Бред преимущественно паранойяльный (бред толкования), развивается медленно, исподволь. В качестве аргументов, якобы подтверждающих справедливость высказываний больного, им приводятся односторонне отобранные житейские ситуации. Их описание выглядит иногда правдоподобным.</a:t>
            </a:r>
          </a:p>
          <a:p>
            <a:r>
              <a:rPr lang="ru-RU" dirty="0"/>
              <a:t>Алкогольные </a:t>
            </a:r>
            <a:r>
              <a:rPr lang="ru-RU" dirty="0" err="1"/>
              <a:t>параноиды</a:t>
            </a:r>
            <a:r>
              <a:rPr lang="ru-RU" dirty="0"/>
              <a:t> в случае прекращения больным злоупотребления спиртными напитками блекнут, редуцируются, приобретают черты </a:t>
            </a:r>
            <a:r>
              <a:rPr lang="ru-RU" dirty="0" err="1"/>
              <a:t>резидуального</a:t>
            </a:r>
            <a:r>
              <a:rPr lang="ru-RU" dirty="0"/>
              <a:t> бреда. При диагностической оценке параноидных алкогольных психозов следует учитывать анамнестические сведения о злоупотреблении больным алкоголем, наличие психологической и физической зависимости от него.</a:t>
            </a:r>
          </a:p>
          <a:p>
            <a:endParaRPr lang="ru-RU" dirty="0"/>
          </a:p>
        </p:txBody>
      </p:sp>
    </p:spTree>
    <p:extLst>
      <p:ext uri="{BB962C8B-B14F-4D97-AF65-F5344CB8AC3E}">
        <p14:creationId xmlns:p14="http://schemas.microsoft.com/office/powerpoint/2010/main" xmlns="" val="944894681"/>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12192000" cy="6858000"/>
          </a:xfrm>
        </p:spPr>
        <p:txBody>
          <a:bodyPr>
            <a:normAutofit/>
          </a:bodyPr>
          <a:lstStyle/>
          <a:p>
            <a:r>
              <a:rPr lang="ru-RU" i="1" dirty="0"/>
              <a:t>Алкогольная паранойя (бред ревности).</a:t>
            </a:r>
            <a:r>
              <a:rPr lang="ru-RU" b="1" i="1" dirty="0"/>
              <a:t> </a:t>
            </a:r>
            <a:r>
              <a:rPr lang="ru-RU" dirty="0"/>
              <a:t>Это относительно редкое психическое расстройство, встречающееся у мужчин с паранойяльной или эпилептоидной акцентуацией характера в </a:t>
            </a:r>
            <a:r>
              <a:rPr lang="ru-RU" dirty="0" err="1"/>
              <a:t>преморбидном</a:t>
            </a:r>
            <a:r>
              <a:rPr lang="ru-RU" dirty="0"/>
              <a:t> состоянии. Бред развивается постепенно. Сперва в опьянении или во время абстиненции больные начинают обвинять жену или сожительницу в неверности. Первоначально эти обвинения могут казаться окружающим правдоподобными. Затем упреки становятся все более нелепыми. Больные начинают постепенно следить за женой, подвергают ее постыдным проверкам, понуждать к признаниям, предъявлять надуманные доказательства "измен". От посторонних идеи ревности они могут умело скрывать. Обычно не проявляют никакой агрессии в отношении мнимых соперников — во всем винят жену.</a:t>
            </a:r>
          </a:p>
          <a:p>
            <a:r>
              <a:rPr lang="ru-RU" dirty="0"/>
              <a:t>В патогенезе бреда определенную роль играют снижение сексуальной потенции, обычное при алкоголизме </a:t>
            </a:r>
            <a:r>
              <a:rPr lang="en-US" dirty="0"/>
              <a:t>II</a:t>
            </a:r>
            <a:r>
              <a:rPr lang="ru-RU" dirty="0"/>
              <a:t>-</a:t>
            </a:r>
            <a:r>
              <a:rPr lang="en-US" dirty="0"/>
              <a:t>III</a:t>
            </a:r>
            <a:r>
              <a:rPr lang="ru-RU" dirty="0"/>
              <a:t> стадии, а также конфликтные отношения и отчуждение между супругами из-за пьянства больного.</a:t>
            </a:r>
          </a:p>
          <a:p>
            <a:endParaRPr lang="ru-RU" dirty="0"/>
          </a:p>
        </p:txBody>
      </p:sp>
    </p:spTree>
    <p:extLst>
      <p:ext uri="{BB962C8B-B14F-4D97-AF65-F5344CB8AC3E}">
        <p14:creationId xmlns:p14="http://schemas.microsoft.com/office/powerpoint/2010/main" xmlns="" val="3734214064"/>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12192000" cy="6858000"/>
          </a:xfrm>
        </p:spPr>
        <p:txBody>
          <a:bodyPr>
            <a:normAutofit fontScale="92500" lnSpcReduction="10000"/>
          </a:bodyPr>
          <a:lstStyle/>
          <a:p>
            <a:r>
              <a:rPr lang="ru-RU" i="1" dirty="0"/>
              <a:t>Алкогольная депрессия.</a:t>
            </a:r>
            <a:r>
              <a:rPr lang="ru-RU" b="1" i="1" dirty="0"/>
              <a:t> </a:t>
            </a:r>
            <a:r>
              <a:rPr lang="ru-RU" dirty="0"/>
              <a:t>Это аффективное расстройство довольно часто развивается у больных с алкогольной зависимостью после выхода из состояния абстиненции (синдрома отмены), то есть через 7-10 дней после прекращения злоупотребления алкоголем. В некоторых случаях это расстройство; связано с врожденной предрасположенностью больных к аффективным колебаниям, а в других — непосредственно с хронической алкогольной интоксикацией.</a:t>
            </a:r>
          </a:p>
          <a:p>
            <a:r>
              <a:rPr lang="ru-RU" dirty="0"/>
              <a:t>Алкогольная депрессия характеризуется сниженным настроением, тревогой, нарушением сна, снижением аппетита. Больные в это время худеют, у женщин может нарушаться менструальный цикл. Отмечаются суточные колебания настроения с утренними или вечерними улучшениями. Сама депрессия носит атипичный характер. Не отмечается заторможенности, свойственной классической депрессии. Помимо тревоги в депрессии у больных с алкогольной зависимостью могут отмечаться </a:t>
            </a:r>
            <a:r>
              <a:rPr lang="ru-RU" dirty="0" err="1"/>
              <a:t>дисфорические</a:t>
            </a:r>
            <a:r>
              <a:rPr lang="ru-RU" dirty="0"/>
              <a:t> проявления (тоскливо-злобный аффект), астенические расстройства (физическая и психическая истощаемость, раздражительность, аффективная неустойчивость), ипохондрические расстройства (неоправданная фиксация больного на своем физическом состоянии со сверхценными идеями о наличии у него тяжелых болезней), апатические расстройства (когда депрессия сопровождается вялостью, безразличием к окружающему, исчезновением прежних интересов). Такие состояния могут продолжаться от нескольких недель до 2-3 месяцев.</a:t>
            </a:r>
          </a:p>
          <a:p>
            <a:endParaRPr lang="ru-RU" dirty="0"/>
          </a:p>
        </p:txBody>
      </p:sp>
    </p:spTree>
    <p:extLst>
      <p:ext uri="{BB962C8B-B14F-4D97-AF65-F5344CB8AC3E}">
        <p14:creationId xmlns:p14="http://schemas.microsoft.com/office/powerpoint/2010/main" xmlns="" val="2905687629"/>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014856" y="4680856"/>
            <a:ext cx="2177143" cy="2177143"/>
          </a:xfrm>
          <a:prstGeom prst="rect">
            <a:avLst/>
          </a:prstGeom>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12192000" cy="6858000"/>
          </a:xfrm>
        </p:spPr>
        <p:txBody>
          <a:bodyPr>
            <a:normAutofit/>
          </a:bodyPr>
          <a:lstStyle/>
          <a:p>
            <a:r>
              <a:rPr lang="ru-RU" dirty="0"/>
              <a:t>Другими формами психозов, проявляющимися преимущественно негативной симптоматикой, являются </a:t>
            </a:r>
            <a:r>
              <a:rPr lang="ru-RU" i="1" dirty="0"/>
              <a:t>алкогольные энцефалопатии</a:t>
            </a:r>
            <a:r>
              <a:rPr lang="ru-RU" dirty="0"/>
              <a:t>. Алкогольная энцефалопатия может быть острой и хронической.</a:t>
            </a:r>
          </a:p>
          <a:p>
            <a:r>
              <a:rPr lang="ru-RU" i="1" dirty="0"/>
              <a:t>Острая алкогольная энцефалопатия </a:t>
            </a:r>
            <a:r>
              <a:rPr lang="ru-RU" i="1" dirty="0" err="1"/>
              <a:t>Гайе</a:t>
            </a:r>
            <a:r>
              <a:rPr lang="ru-RU" i="1" dirty="0"/>
              <a:t>—Вернике </a:t>
            </a:r>
            <a:r>
              <a:rPr lang="ru-RU" dirty="0"/>
              <a:t>протекает на фоне глубокого помрачения сознания (аменции, сопора) с психомоторным возбуждением. Больные физически истощены. Наблюдаются повышение температуры тела до 38-39°С, повышенная кровоточивость (петехии, подкожные гематомы, кровоизлияния в мозг), а также неврологические симптомы – атаксия, экстрапирамидные и глазодвигательные расстройства. Постоянно существует опасность появления расстройств дыхания и сердечной деятельности, отека мозга. Возможен летальный исход. Через несколько дней острая симптоматика может редуцироваться, а процесс трансформироваться в хроническое течение с клинической картиной, типичной для </a:t>
            </a:r>
            <a:r>
              <a:rPr lang="ru-RU" i="1" dirty="0" err="1"/>
              <a:t>корсаковского</a:t>
            </a:r>
            <a:r>
              <a:rPr lang="ru-RU" i="1" dirty="0"/>
              <a:t> психоза</a:t>
            </a:r>
            <a:r>
              <a:rPr lang="ru-RU" dirty="0"/>
              <a:t> (алкогольный полиневритический психоз).</a:t>
            </a:r>
          </a:p>
          <a:p>
            <a:endParaRPr lang="ru-RU" dirty="0"/>
          </a:p>
        </p:txBody>
      </p:sp>
    </p:spTree>
    <p:extLst>
      <p:ext uri="{BB962C8B-B14F-4D97-AF65-F5344CB8AC3E}">
        <p14:creationId xmlns:p14="http://schemas.microsoft.com/office/powerpoint/2010/main" xmlns="" val="3111018469"/>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12192000" cy="6858000"/>
          </a:xfrm>
        </p:spPr>
        <p:txBody>
          <a:bodyPr>
            <a:normAutofit fontScale="92500" lnSpcReduction="20000"/>
          </a:bodyPr>
          <a:lstStyle/>
          <a:p>
            <a:r>
              <a:rPr lang="ru-RU" i="1" dirty="0" err="1"/>
              <a:t>Корсаковский</a:t>
            </a:r>
            <a:r>
              <a:rPr lang="ru-RU" i="1" dirty="0"/>
              <a:t> психоз </a:t>
            </a:r>
            <a:r>
              <a:rPr lang="ru-RU" dirty="0"/>
              <a:t>часто развивается после завершения тяжелого алкогольного делирия, но иногда возникает исподволь на фоне систематического злоупотребления алкоголем и нарастающей алкогольной деградации личности. Основными психическими расстройствами при этом психозе являются фик­сационная и </a:t>
            </a:r>
            <a:r>
              <a:rPr lang="ru-RU" dirty="0" err="1"/>
              <a:t>ретроантероградная</a:t>
            </a:r>
            <a:r>
              <a:rPr lang="ru-RU" dirty="0"/>
              <a:t> амнезия, амнестическая дезориентировка, парамнезии (</a:t>
            </a:r>
            <a:r>
              <a:rPr lang="ru-RU" dirty="0" err="1"/>
              <a:t>корсаковский</a:t>
            </a:r>
            <a:r>
              <a:rPr lang="ru-RU" dirty="0"/>
              <a:t> синдром), которые развиваются на фоне </a:t>
            </a:r>
            <a:r>
              <a:rPr lang="ru-RU" dirty="0" err="1"/>
              <a:t>полинейропатии</a:t>
            </a:r>
            <a:r>
              <a:rPr lang="ru-RU" dirty="0"/>
              <a:t>. Критика обычно снижена, настроение чаще всего благодушное или безразличное. Больные пытаются скрыть дефект памяти с помощью вымысла (конфабуляций). Неврологические расстройства проявляются расстройством чувствительности в дистальных отделах конечностей, онемением и болями. При прекращении злоупотребления </a:t>
            </a:r>
            <a:r>
              <a:rPr lang="ru-RU" dirty="0" err="1"/>
              <a:t>психоорганические</a:t>
            </a:r>
            <a:r>
              <a:rPr lang="ru-RU" dirty="0"/>
              <a:t> и неврологические расстройства могут регрессировать (особенно у больных молодого возраста), однако полного восстановления прежнего состояния здоровья обычно не наблюдается.</a:t>
            </a:r>
          </a:p>
          <a:p>
            <a:r>
              <a:rPr lang="ru-RU" dirty="0"/>
              <a:t>Довольно редкий вариант алкогольной энцефалопатии — </a:t>
            </a:r>
            <a:r>
              <a:rPr lang="ru-RU" i="1" dirty="0"/>
              <a:t>алкогольный </a:t>
            </a:r>
            <a:r>
              <a:rPr lang="ru-RU" i="1" dirty="0" err="1"/>
              <a:t>псевдопаралич</a:t>
            </a:r>
            <a:r>
              <a:rPr lang="ru-RU" dirty="0"/>
              <a:t>, проявляющийся тяжелым расстройством интеллекта (тотальным слабоумием). Наблюдаются снижение критики, дурашливость, недооценка ситуации, нелепые высказывания, беспомощность в решении простейших вопросов. При всей тяжести наблюдаемых расстройств, при данном варианте энцефалопатии прекращение приема алкоголя и своевременное лечение могут привести к значительному улучшению состояния и частичному восстановлению мозговых функций.</a:t>
            </a:r>
          </a:p>
          <a:p>
            <a:endParaRPr lang="ru-RU" dirty="0"/>
          </a:p>
        </p:txBody>
      </p:sp>
    </p:spTree>
    <p:extLst>
      <p:ext uri="{BB962C8B-B14F-4D97-AF65-F5344CB8AC3E}">
        <p14:creationId xmlns:p14="http://schemas.microsoft.com/office/powerpoint/2010/main" xmlns="" val="2624545810"/>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12192000" cy="6858000"/>
          </a:xfrm>
        </p:spPr>
        <p:txBody>
          <a:bodyPr>
            <a:normAutofit fontScale="92500" lnSpcReduction="10000"/>
          </a:bodyPr>
          <a:lstStyle/>
          <a:p>
            <a:r>
              <a:rPr lang="ru-RU" dirty="0"/>
              <a:t>Термин "</a:t>
            </a:r>
            <a:r>
              <a:rPr lang="ru-RU" b="1" dirty="0"/>
              <a:t>наркотическое средство</a:t>
            </a:r>
            <a:r>
              <a:rPr lang="ru-RU" dirty="0"/>
              <a:t>" содержит в себе </a:t>
            </a:r>
            <a:r>
              <a:rPr lang="ru-RU" i="1" dirty="0"/>
              <a:t>три критерия: медицинский, социальный, юридический.</a:t>
            </a:r>
            <a:r>
              <a:rPr lang="ru-RU" dirty="0"/>
              <a:t> Они взаимно зависимы и в правовом аспекте обязывают признавать средство наркотическим только при единстве трех критериев: </a:t>
            </a:r>
            <a:r>
              <a:rPr lang="ru-RU" i="1" dirty="0"/>
              <a:t>медицинского -</a:t>
            </a:r>
            <a:r>
              <a:rPr lang="ru-RU" dirty="0"/>
              <a:t> если соответствующее средство, вещество, лекарственная форма оказывают специфическое действие на ЦНС (стимулирующее, седативное, галлюциногенное и др.), что является причиной их немедицинского применения; </a:t>
            </a:r>
            <a:r>
              <a:rPr lang="ru-RU" i="1" dirty="0"/>
              <a:t>социального</a:t>
            </a:r>
            <a:r>
              <a:rPr lang="ru-RU" dirty="0"/>
              <a:t> – если это немедицинское применение принимает такие масштабы, что приобретает социальную значимость; </a:t>
            </a:r>
            <a:r>
              <a:rPr lang="ru-RU" i="1" dirty="0"/>
              <a:t>юридического</a:t>
            </a:r>
            <a:r>
              <a:rPr lang="ru-RU" dirty="0"/>
              <a:t> — если, исходя из этих двух приведенных выше предпосылок, соответствующая инстанция, на то уполномоченная (министерство здравоохранения РФ), признала это средство наркотическим и включила в список наркотических средств, хранение и/или распространение которых влечет уголовную ответственность. Отсутствие одного из этих критериев не дает основания считать лекарственное средство или химическое вещество (синтетическое, биологическое, растительное) наркотическим средством, если даже это вещество или лекарственное средство может стать предметом злоупотребления и может вызвать соответственно болезненное состояние.</a:t>
            </a:r>
          </a:p>
          <a:p>
            <a:r>
              <a:rPr lang="ru-RU" dirty="0" err="1"/>
              <a:t>Психоактивные</a:t>
            </a:r>
            <a:r>
              <a:rPr lang="ru-RU" dirty="0"/>
              <a:t> вещества, обладающие такими же свойствами, но не внесенные в список наркотиков, называются </a:t>
            </a:r>
            <a:r>
              <a:rPr lang="ru-RU" b="1" dirty="0" err="1"/>
              <a:t>токсикоманическими</a:t>
            </a:r>
            <a:r>
              <a:rPr lang="ru-RU" b="1" dirty="0"/>
              <a:t> веществами</a:t>
            </a:r>
            <a:r>
              <a:rPr lang="ru-RU" dirty="0"/>
              <a:t>, а болезни, связанные с зависимостью от них, — </a:t>
            </a:r>
            <a:r>
              <a:rPr lang="ru-RU" b="1" dirty="0"/>
              <a:t>токсикоманиями</a:t>
            </a:r>
            <a:r>
              <a:rPr lang="ru-RU" dirty="0"/>
              <a:t>.</a:t>
            </a:r>
          </a:p>
          <a:p>
            <a:endParaRPr lang="ru-RU" dirty="0"/>
          </a:p>
        </p:txBody>
      </p:sp>
    </p:spTree>
    <p:extLst>
      <p:ext uri="{BB962C8B-B14F-4D97-AF65-F5344CB8AC3E}">
        <p14:creationId xmlns:p14="http://schemas.microsoft.com/office/powerpoint/2010/main" xmlns="" val="4090717265"/>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12192000" cy="6858000"/>
          </a:xfrm>
        </p:spPr>
        <p:txBody>
          <a:bodyPr>
            <a:normAutofit fontScale="55000" lnSpcReduction="20000"/>
          </a:bodyPr>
          <a:lstStyle/>
          <a:p>
            <a:pPr marL="0" indent="0">
              <a:buNone/>
            </a:pPr>
            <a:r>
              <a:rPr lang="ru-RU" dirty="0"/>
              <a:t>При этих заболеваниях, так же как при алкогольной зависимости, наблюдаются все клинические феномены, свойственные </a:t>
            </a:r>
            <a:r>
              <a:rPr lang="ru-RU" b="1" dirty="0" err="1"/>
              <a:t>аддиктивным</a:t>
            </a:r>
            <a:r>
              <a:rPr lang="ru-RU" dirty="0"/>
              <a:t> (то есть связанным с зависимостью от </a:t>
            </a:r>
            <a:r>
              <a:rPr lang="ru-RU" dirty="0" err="1"/>
              <a:t>психоактивных</a:t>
            </a:r>
            <a:r>
              <a:rPr lang="ru-RU" dirty="0"/>
              <a:t> веществ) заболеваниям. Отмечаются психическая и физическая зависимости (с синдромом отмены), рост толерантности (переносимости) к </a:t>
            </a:r>
            <a:r>
              <a:rPr lang="ru-RU" dirty="0" err="1"/>
              <a:t>психоактивному</a:t>
            </a:r>
            <a:r>
              <a:rPr lang="ru-RU" dirty="0"/>
              <a:t> веществу, патологическое влечение к нему, а также психические и физические последствия хронической интоксикации.</a:t>
            </a:r>
          </a:p>
          <a:p>
            <a:pPr marL="0" indent="0">
              <a:buNone/>
            </a:pPr>
            <a:r>
              <a:rPr lang="ru-RU" dirty="0"/>
              <a:t>Классификация наркоманий и токсикоманий.</a:t>
            </a:r>
          </a:p>
          <a:p>
            <a:pPr marL="0" lvl="0" indent="0">
              <a:buNone/>
            </a:pPr>
            <a:r>
              <a:rPr lang="ru-RU" dirty="0"/>
              <a:t>Опийная наркомания.</a:t>
            </a:r>
          </a:p>
          <a:p>
            <a:pPr marL="0" lvl="0" indent="0">
              <a:buNone/>
            </a:pPr>
            <a:r>
              <a:rPr lang="ru-RU" dirty="0"/>
              <a:t>Наркомания, обусловленная злоупотреблением препаратами конопли</a:t>
            </a:r>
          </a:p>
          <a:p>
            <a:pPr marL="0" lvl="0" indent="0">
              <a:buNone/>
            </a:pPr>
            <a:r>
              <a:rPr lang="ru-RU" dirty="0"/>
              <a:t>Злоупотребление </a:t>
            </a:r>
            <a:r>
              <a:rPr lang="ru-RU" dirty="0" err="1"/>
              <a:t>седативно</a:t>
            </a:r>
            <a:r>
              <a:rPr lang="ru-RU" dirty="0"/>
              <a:t>-снотворными средствами:</a:t>
            </a:r>
          </a:p>
          <a:p>
            <a:pPr marL="0" indent="0">
              <a:buNone/>
            </a:pPr>
            <a:r>
              <a:rPr lang="ru-RU" dirty="0"/>
              <a:t> - наркомании, вызванные снотворными;</a:t>
            </a:r>
          </a:p>
          <a:p>
            <a:pPr marL="0" indent="0">
              <a:buNone/>
            </a:pPr>
            <a:r>
              <a:rPr lang="ru-RU" dirty="0"/>
              <a:t> - токсикомании, обусловленные злоупотреблением транквилизаторами.</a:t>
            </a:r>
          </a:p>
          <a:p>
            <a:pPr marL="0" indent="0">
              <a:buNone/>
            </a:pPr>
            <a:r>
              <a:rPr lang="ru-RU" dirty="0"/>
              <a:t>4. Злоупотребление психостимуляторами:</a:t>
            </a:r>
          </a:p>
          <a:p>
            <a:pPr marL="0" indent="0">
              <a:buNone/>
            </a:pPr>
            <a:r>
              <a:rPr lang="ru-RU" dirty="0"/>
              <a:t> - </a:t>
            </a:r>
            <a:r>
              <a:rPr lang="ru-RU" dirty="0" err="1"/>
              <a:t>амфетаминовая</a:t>
            </a:r>
            <a:r>
              <a:rPr lang="ru-RU" dirty="0"/>
              <a:t> наркомания;</a:t>
            </a:r>
          </a:p>
          <a:p>
            <a:pPr marL="0" indent="0">
              <a:buNone/>
            </a:pPr>
            <a:r>
              <a:rPr lang="ru-RU" dirty="0"/>
              <a:t> - злоупотребление кустарными препаратами эфедрина и  </a:t>
            </a:r>
            <a:r>
              <a:rPr lang="ru-RU" dirty="0" err="1"/>
              <a:t>эфедринсодержащих</a:t>
            </a:r>
            <a:r>
              <a:rPr lang="ru-RU" dirty="0"/>
              <a:t> смесей;</a:t>
            </a:r>
          </a:p>
          <a:p>
            <a:pPr marL="0" indent="0">
              <a:buNone/>
            </a:pPr>
            <a:r>
              <a:rPr lang="ru-RU" dirty="0"/>
              <a:t> - кокаиновая наркомания;</a:t>
            </a:r>
          </a:p>
          <a:p>
            <a:pPr marL="0" indent="0">
              <a:buNone/>
            </a:pPr>
            <a:r>
              <a:rPr lang="ru-RU" dirty="0"/>
              <a:t> - злоупотребление кофеином.</a:t>
            </a:r>
          </a:p>
          <a:p>
            <a:pPr marL="0" indent="0">
              <a:buNone/>
            </a:pPr>
            <a:r>
              <a:rPr lang="ru-RU" dirty="0"/>
              <a:t>5. Злоупотребление галлюциногенами:</a:t>
            </a:r>
          </a:p>
          <a:p>
            <a:pPr marL="0" indent="0">
              <a:buNone/>
            </a:pPr>
            <a:r>
              <a:rPr lang="ru-RU" dirty="0"/>
              <a:t> - действие </a:t>
            </a:r>
            <a:r>
              <a:rPr lang="ru-RU" dirty="0" err="1"/>
              <a:t>мескалина</a:t>
            </a:r>
            <a:r>
              <a:rPr lang="ru-RU" dirty="0"/>
              <a:t> и </a:t>
            </a:r>
            <a:r>
              <a:rPr lang="ru-RU" dirty="0" err="1"/>
              <a:t>псилоцибина</a:t>
            </a:r>
            <a:r>
              <a:rPr lang="ru-RU" dirty="0"/>
              <a:t>;</a:t>
            </a:r>
          </a:p>
          <a:p>
            <a:pPr marL="0" indent="0">
              <a:buNone/>
            </a:pPr>
            <a:r>
              <a:rPr lang="ru-RU" dirty="0"/>
              <a:t> - злоупотребление ЛСД;</a:t>
            </a:r>
          </a:p>
          <a:p>
            <a:pPr marL="0" indent="0">
              <a:buNone/>
            </a:pPr>
            <a:r>
              <a:rPr lang="ru-RU" dirty="0"/>
              <a:t> - злоупотребление </a:t>
            </a:r>
            <a:r>
              <a:rPr lang="ru-RU" dirty="0" err="1"/>
              <a:t>фениклидином</a:t>
            </a:r>
            <a:r>
              <a:rPr lang="ru-RU" dirty="0"/>
              <a:t>;</a:t>
            </a:r>
          </a:p>
          <a:p>
            <a:pPr marL="0" indent="0">
              <a:buNone/>
            </a:pPr>
            <a:r>
              <a:rPr lang="ru-RU" dirty="0"/>
              <a:t> - злоупотребление </a:t>
            </a:r>
            <a:r>
              <a:rPr lang="ru-RU" dirty="0" err="1"/>
              <a:t>холинолитиками</a:t>
            </a:r>
            <a:r>
              <a:rPr lang="ru-RU" dirty="0"/>
              <a:t>;</a:t>
            </a:r>
          </a:p>
          <a:p>
            <a:pPr marL="0" indent="0">
              <a:buNone/>
            </a:pPr>
            <a:r>
              <a:rPr lang="ru-RU" dirty="0"/>
              <a:t> - токсикомания, вызванная </a:t>
            </a:r>
            <a:r>
              <a:rPr lang="ru-RU" dirty="0" err="1"/>
              <a:t>атропиноподобными</a:t>
            </a:r>
            <a:r>
              <a:rPr lang="ru-RU" dirty="0"/>
              <a:t> средствами;</a:t>
            </a:r>
          </a:p>
          <a:p>
            <a:pPr marL="0" indent="0">
              <a:buNone/>
            </a:pPr>
            <a:r>
              <a:rPr lang="ru-RU" dirty="0"/>
              <a:t> - токсикомания при использовании антигистаминных препаратов;</a:t>
            </a:r>
          </a:p>
          <a:p>
            <a:pPr marL="0" indent="0">
              <a:buNone/>
            </a:pPr>
            <a:r>
              <a:rPr lang="ru-RU" dirty="0"/>
              <a:t> - </a:t>
            </a:r>
            <a:r>
              <a:rPr lang="ru-RU" dirty="0" err="1"/>
              <a:t>циклодоловая</a:t>
            </a:r>
            <a:r>
              <a:rPr lang="ru-RU" dirty="0"/>
              <a:t> токсикомания.</a:t>
            </a:r>
          </a:p>
          <a:p>
            <a:pPr marL="0" indent="0">
              <a:buNone/>
            </a:pPr>
            <a:r>
              <a:rPr lang="ru-RU" dirty="0"/>
              <a:t>6. Токсикомания, обусловленная вдыханием летучих органических растворителей.</a:t>
            </a:r>
          </a:p>
          <a:p>
            <a:pPr marL="0" indent="0">
              <a:buNone/>
            </a:pPr>
            <a:r>
              <a:rPr lang="ru-RU" dirty="0"/>
              <a:t>7. </a:t>
            </a:r>
            <a:r>
              <a:rPr lang="ru-RU" dirty="0" err="1"/>
              <a:t>Полинаркомании</a:t>
            </a:r>
            <a:r>
              <a:rPr lang="ru-RU" dirty="0"/>
              <a:t>, осложненные наркомании, </a:t>
            </a:r>
            <a:r>
              <a:rPr lang="ru-RU" dirty="0" err="1"/>
              <a:t>политоксикомании</a:t>
            </a:r>
            <a:r>
              <a:rPr lang="ru-RU" dirty="0"/>
              <a:t>.</a:t>
            </a: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280366" y="1584960"/>
            <a:ext cx="4911634" cy="3870960"/>
          </a:xfrm>
          <a:prstGeom prst="rect">
            <a:avLst/>
          </a:prstGeom>
        </p:spPr>
      </p:pic>
    </p:spTree>
    <p:extLst>
      <p:ext uri="{BB962C8B-B14F-4D97-AF65-F5344CB8AC3E}">
        <p14:creationId xmlns:p14="http://schemas.microsoft.com/office/powerpoint/2010/main" xmlns="" val="1611789102"/>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67377" y="0"/>
            <a:ext cx="12259377" cy="6858000"/>
          </a:xfrm>
        </p:spPr>
        <p:txBody>
          <a:bodyPr>
            <a:normAutofit/>
          </a:bodyPr>
          <a:lstStyle/>
          <a:p>
            <a:r>
              <a:rPr lang="ru-RU" dirty="0"/>
              <a:t>Вторая группа — наркотические вещества,</a:t>
            </a:r>
            <a:r>
              <a:rPr lang="ru-RU" i="1" dirty="0"/>
              <a:t> </a:t>
            </a:r>
            <a:r>
              <a:rPr lang="ru-RU" dirty="0"/>
              <a:t>к ним относятся </a:t>
            </a:r>
            <a:r>
              <a:rPr lang="ru-RU" dirty="0" err="1"/>
              <a:t>психоактивные</a:t>
            </a:r>
            <a:r>
              <a:rPr lang="ru-RU" dirty="0"/>
              <a:t> вещества, способные в сравнительно короткие сроки вызывать зависимость, сопровождающуюся тяжелым синдромом отмены (или абстинентным синдромом), и внесенные в специальный реестр (список) наркотических веществ; изготовление, распространение и незаконное хранение этих средств преследуется законом. Список этот утверждается министром здравоохранения или его заместителем. Таким образом, наркотическое средство — это понятие не только медицинское, но и юридическое. К этой группе, на основании постановления правительства РФ от 30.06.98г. №681 "Об утверждении перечня наркотических средств, психотропных веществ и их прекурсоров, подлежащих контролю в Российской Федерации", относятся героин, опий, маковая соломка, </a:t>
            </a:r>
            <a:r>
              <a:rPr lang="ru-RU" dirty="0" err="1"/>
              <a:t>каннабис</a:t>
            </a:r>
            <a:r>
              <a:rPr lang="ru-RU" dirty="0"/>
              <a:t> (марихуана), </a:t>
            </a:r>
            <a:r>
              <a:rPr lang="ru-RU" dirty="0" err="1"/>
              <a:t>фенциклидин</a:t>
            </a:r>
            <a:r>
              <a:rPr lang="ru-RU" dirty="0"/>
              <a:t>, </a:t>
            </a:r>
            <a:r>
              <a:rPr lang="ru-RU" dirty="0" err="1"/>
              <a:t>эфедрон</a:t>
            </a:r>
            <a:r>
              <a:rPr lang="ru-RU" dirty="0"/>
              <a:t>, </a:t>
            </a:r>
            <a:r>
              <a:rPr lang="ru-RU" dirty="0" err="1"/>
              <a:t>псилоцибин</a:t>
            </a:r>
            <a:r>
              <a:rPr lang="ru-RU" dirty="0"/>
              <a:t> (по списку №1, запрещающему оборот этих веществ в РФ); кодеин, кокаин, морфин, </a:t>
            </a:r>
            <a:r>
              <a:rPr lang="ru-RU" dirty="0" err="1"/>
              <a:t>омнопон</a:t>
            </a:r>
            <a:r>
              <a:rPr lang="ru-RU" dirty="0"/>
              <a:t> (по списку №2, ограничивающему оборот веществ и устанавливающему строгие меры контроля за ними). В этом же списке значатся приравненные к наркотикам </a:t>
            </a:r>
            <a:r>
              <a:rPr lang="ru-RU" dirty="0" err="1"/>
              <a:t>сомбревин</a:t>
            </a:r>
            <a:r>
              <a:rPr lang="ru-RU" dirty="0"/>
              <a:t>, </a:t>
            </a:r>
            <a:r>
              <a:rPr lang="ru-RU" dirty="0" err="1"/>
              <a:t>кетамин</a:t>
            </a:r>
            <a:r>
              <a:rPr lang="ru-RU" dirty="0"/>
              <a:t>, </a:t>
            </a:r>
            <a:r>
              <a:rPr lang="ru-RU" dirty="0" err="1"/>
              <a:t>барбамил</a:t>
            </a:r>
            <a:r>
              <a:rPr lang="ru-RU" dirty="0"/>
              <a:t>, </a:t>
            </a:r>
            <a:r>
              <a:rPr lang="ru-RU" dirty="0" err="1"/>
              <a:t>этаминал</a:t>
            </a:r>
            <a:r>
              <a:rPr lang="ru-RU" dirty="0"/>
              <a:t> натрия.</a:t>
            </a:r>
          </a:p>
          <a:p>
            <a:endParaRPr lang="ru-RU" dirty="0"/>
          </a:p>
        </p:txBody>
      </p:sp>
    </p:spTree>
    <p:extLst>
      <p:ext uri="{BB962C8B-B14F-4D97-AF65-F5344CB8AC3E}">
        <p14:creationId xmlns:p14="http://schemas.microsoft.com/office/powerpoint/2010/main" xmlns="" val="4045234593"/>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12192000" cy="6858000"/>
          </a:xfrm>
        </p:spPr>
        <p:txBody>
          <a:bodyPr>
            <a:normAutofit fontScale="70000" lnSpcReduction="20000"/>
          </a:bodyPr>
          <a:lstStyle/>
          <a:p>
            <a:r>
              <a:rPr lang="ru-RU" b="1" dirty="0"/>
              <a:t>Причинные факторы</a:t>
            </a:r>
            <a:r>
              <a:rPr lang="ru-RU" dirty="0"/>
              <a:t> </a:t>
            </a:r>
            <a:r>
              <a:rPr lang="ru-RU" b="1" dirty="0"/>
              <a:t>возникновения зависимости от </a:t>
            </a:r>
            <a:r>
              <a:rPr lang="ru-RU" b="1" dirty="0" err="1"/>
              <a:t>психоактивных</a:t>
            </a:r>
            <a:r>
              <a:rPr lang="ru-RU" b="1" dirty="0"/>
              <a:t> веществ</a:t>
            </a:r>
            <a:r>
              <a:rPr lang="ru-RU" dirty="0"/>
              <a:t>. </a:t>
            </a:r>
          </a:p>
          <a:p>
            <a:r>
              <a:rPr lang="ru-RU" dirty="0"/>
              <a:t>Факторы, способствующие возникновению </a:t>
            </a:r>
            <a:r>
              <a:rPr lang="ru-RU" dirty="0" err="1"/>
              <a:t>нарко</a:t>
            </a:r>
            <a:r>
              <a:rPr lang="ru-RU" dirty="0"/>
              <a:t>- и токсикомании, — общие для всех </a:t>
            </a:r>
            <a:r>
              <a:rPr lang="ru-RU" dirty="0" err="1"/>
              <a:t>аддиктивных</a:t>
            </a:r>
            <a:r>
              <a:rPr lang="ru-RU" dirty="0"/>
              <a:t> заболеваний, они описаны в начале лекции. Среди причин, способствующих возникновению наркоманий, особенной является криминальный фактор: наркотики как бы навязываются людям (этого требует наркобизнес). В первую очередь в эти сети попадают подростки и юноши. Существует также</a:t>
            </a:r>
            <a:r>
              <a:rPr lang="ru-RU" i="1" dirty="0"/>
              <a:t> </a:t>
            </a:r>
            <a:r>
              <a:rPr lang="ru-RU" dirty="0"/>
              <a:t>мода на наркотики, жертвами которой становятся люди "без; стержня", легко поддающиеся чужим влияниям, не имеющие стойких привязанностей и глубоких интересов. Токсикомании (в некоторых случаях даже эпидемии токсикомании) поражают главным образом подростков, где тенденция к группированию является одной из главных возрастных характеристик поведения. Поэтому злоупотребление </a:t>
            </a:r>
            <a:r>
              <a:rPr lang="ru-RU" dirty="0" err="1"/>
              <a:t>токсикоманическими</a:t>
            </a:r>
            <a:r>
              <a:rPr lang="ru-RU" dirty="0"/>
              <a:t> веществами распространяется среди них чрезвычайно быстро.</a:t>
            </a:r>
          </a:p>
          <a:p>
            <a:r>
              <a:rPr lang="ru-RU" b="1" dirty="0"/>
              <a:t>Расстройства, связанные с употреблением летучих растворителей. </a:t>
            </a:r>
            <a:r>
              <a:rPr lang="ru-RU" dirty="0"/>
              <a:t>Эти болезни называют еще </a:t>
            </a:r>
            <a:r>
              <a:rPr lang="ru-RU" dirty="0" err="1"/>
              <a:t>ингалянтными</a:t>
            </a:r>
            <a:r>
              <a:rPr lang="ru-RU" dirty="0"/>
              <a:t> токсикоманиями. Они формируются при вдыхании паров бензина, пятновыводителей, некоторых сортов клея. Болеют ими преимущественно подростки, которых привлекает доступность эти </a:t>
            </a:r>
            <a:r>
              <a:rPr lang="ru-RU" dirty="0" err="1"/>
              <a:t>психоактивных</a:t>
            </a:r>
            <a:r>
              <a:rPr lang="ru-RU" dirty="0"/>
              <a:t> средств, возможность группового их употребления, забавность вызываемых ими переживаний.</a:t>
            </a:r>
          </a:p>
          <a:p>
            <a:r>
              <a:rPr lang="ru-RU" dirty="0"/>
              <a:t>Опьянение характеризуется эйфорией и зрительными галлюцинациями, нередко связанными с фантазиями подростков. При длительном вдыхании паров этих веществ могут возникнуть </a:t>
            </a:r>
            <a:r>
              <a:rPr lang="ru-RU" dirty="0" err="1"/>
              <a:t>онейроидные</a:t>
            </a:r>
            <a:r>
              <a:rPr lang="ru-RU" dirty="0"/>
              <a:t> (фантастические </a:t>
            </a:r>
            <a:r>
              <a:rPr lang="ru-RU" dirty="0" err="1"/>
              <a:t>сноподобные</a:t>
            </a:r>
            <a:r>
              <a:rPr lang="ru-RU" dirty="0"/>
              <a:t>) состояния. В случаях передозировки могут наступить сопор и кома. При формировании зависимости растет число эпизодов вдыхания в течение недели, а затем и дня. Удлиняется и время каждого вдыхания. Признаком сформировавшейся зависимости может служить одиночное употребление </a:t>
            </a:r>
            <a:r>
              <a:rPr lang="ru-RU" dirty="0" err="1"/>
              <a:t>ингалянтов</a:t>
            </a:r>
            <a:r>
              <a:rPr lang="ru-RU" dirty="0"/>
              <a:t>. Вскоре больные перестают скрывать свое пристрастие и дышат парами </a:t>
            </a:r>
            <a:r>
              <a:rPr lang="ru-RU" dirty="0" err="1"/>
              <a:t>ингалянтов</a:t>
            </a:r>
            <a:r>
              <a:rPr lang="ru-RU" dirty="0"/>
              <a:t> на глазах у близких. Невозможность вдыхать </a:t>
            </a:r>
            <a:r>
              <a:rPr lang="ru-RU" dirty="0" err="1"/>
              <a:t>ингалянты</a:t>
            </a:r>
            <a:r>
              <a:rPr lang="ru-RU" dirty="0"/>
              <a:t> вызывает у больных депрессивные и </a:t>
            </a:r>
            <a:r>
              <a:rPr lang="ru-RU" dirty="0" err="1"/>
              <a:t>дисфорические</a:t>
            </a:r>
            <a:r>
              <a:rPr lang="ru-RU" dirty="0"/>
              <a:t> расстройства.</a:t>
            </a:r>
          </a:p>
          <a:p>
            <a:r>
              <a:rPr lang="ru-RU" dirty="0"/>
              <a:t>Последствия употребления </a:t>
            </a:r>
            <a:r>
              <a:rPr lang="ru-RU" dirty="0" err="1"/>
              <a:t>ингалянтов</a:t>
            </a:r>
            <a:r>
              <a:rPr lang="ru-RU" dirty="0"/>
              <a:t> выражаются в проявлениях психоорганического синдрома: ослабление памяти, трудность сосредоточиться, плохая сообразительность, замедленная ориентировка. Нарастает безразличие ко всему. Больных беспокоят головные боли, головокружения. Отмечается неврологическая симптоматика в виде тремора, нистагма, пошатывания в позе Ромберга, повышение сухожильных рефлексов.</a:t>
            </a:r>
          </a:p>
          <a:p>
            <a:endParaRPr lang="ru-RU" dirty="0"/>
          </a:p>
        </p:txBody>
      </p:sp>
    </p:spTree>
    <p:extLst>
      <p:ext uri="{BB962C8B-B14F-4D97-AF65-F5344CB8AC3E}">
        <p14:creationId xmlns:p14="http://schemas.microsoft.com/office/powerpoint/2010/main" xmlns="" val="2678313630"/>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12192000" cy="6858000"/>
          </a:xfrm>
        </p:spPr>
        <p:txBody>
          <a:bodyPr>
            <a:normAutofit fontScale="92500"/>
          </a:bodyPr>
          <a:lstStyle/>
          <a:p>
            <a:r>
              <a:rPr lang="ru-RU" b="1" dirty="0"/>
              <a:t>Расстройства, связанные со злоупотреблением седативными</a:t>
            </a:r>
            <a:r>
              <a:rPr lang="ru-RU" dirty="0"/>
              <a:t> </a:t>
            </a:r>
            <a:r>
              <a:rPr lang="ru-RU" b="1" dirty="0"/>
              <a:t>и снотворными средствами. </a:t>
            </a:r>
            <a:r>
              <a:rPr lang="ru-RU" dirty="0"/>
              <a:t>Наиболее часто встречается зависимость от производных барбитуровой кислоты — барбитуратов. Этот вид зависимости относят к наркомании и называют барбитуровой наркоманией, поскольку барбитураты по списку №2, упомянутому в начале главы, приравниваются к наркотикам, а сама болезнь течет весьма злокачественно (зависимость формируется быстро и приводит к тяжелым последствиям). Опьянение напоминает алкогольное и выражается в эйфории, повышенной активности, бесцеремонности. Эйфория может смениться гневливостью и агрессивностью. Отмечаются шаткость походки и несоразмерность движений. Кроме того, отмечаются брадикардия, артериальная гипотония и гипотермия. Через 1-3 ч наступает глубокий сон, сменяющийся слабостью и вялостью. При передозировке развивается сопор, затем кома, может нас пить смерть от остановки дыхания.</a:t>
            </a:r>
          </a:p>
          <a:p>
            <a:r>
              <a:rPr lang="ru-RU" dirty="0"/>
              <a:t>Абстинентный синдром (синдром отмены) протекает довольно тяжело: потливость чередуется с ознобом. Артериальное давление повышается, отмечаются тахикардия, тремор пальцев рук, мышечные судороги, тошнота и рвота. На 3-5-й день развиваются эпилептиформные припадки, затем несколько дней держится подавленное настроение с тревогой, а иногда злобностью.</a:t>
            </a:r>
          </a:p>
          <a:p>
            <a:endParaRPr lang="ru-RU" dirty="0"/>
          </a:p>
        </p:txBody>
      </p:sp>
    </p:spTree>
    <p:extLst>
      <p:ext uri="{BB962C8B-B14F-4D97-AF65-F5344CB8AC3E}">
        <p14:creationId xmlns:p14="http://schemas.microsoft.com/office/powerpoint/2010/main" xmlns="" val="3455268875"/>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12192000" cy="6858000"/>
          </a:xfrm>
        </p:spPr>
        <p:txBody>
          <a:bodyPr>
            <a:normAutofit/>
          </a:bodyPr>
          <a:lstStyle/>
          <a:p>
            <a:r>
              <a:rPr lang="ru-RU" b="1" dirty="0">
                <a:solidFill>
                  <a:srgbClr val="FFC000"/>
                </a:solidFill>
              </a:rPr>
              <a:t>Токсическая энцефалопатия при этом виде наркомании развивается довольно быстро. При этом мыслительные процессы замедлены, память ослаблена, речь смазанная, движения размашистые, неточные, походка шаткая. Лицо маскообразное, бледное с землистым оттенком. Настроение угнетенно-злобное.</a:t>
            </a:r>
          </a:p>
          <a:p>
            <a:r>
              <a:rPr lang="ru-RU" b="1" dirty="0">
                <a:solidFill>
                  <a:srgbClr val="FFC000"/>
                </a:solidFill>
              </a:rPr>
              <a:t>При лечении зависимости от барбитуратов дозу </a:t>
            </a:r>
            <a:r>
              <a:rPr lang="ru-RU" b="1" dirty="0" err="1">
                <a:solidFill>
                  <a:srgbClr val="FFC000"/>
                </a:solidFill>
              </a:rPr>
              <a:t>психоактивного</a:t>
            </a:r>
            <a:r>
              <a:rPr lang="ru-RU" b="1" dirty="0">
                <a:solidFill>
                  <a:srgbClr val="FFC000"/>
                </a:solidFill>
              </a:rPr>
              <a:t> средства необходимо снижать постепенно в отличие от лечения других видов зависимости. Дозу, превышающую терапевтическую в 3-4 раза, снижают до отмены в течение 1-2 недель (во избежание развития припадков или даже эпилептического статуса). После этого проводится </a:t>
            </a:r>
            <a:r>
              <a:rPr lang="ru-RU" b="1" dirty="0" err="1">
                <a:solidFill>
                  <a:srgbClr val="FFC000"/>
                </a:solidFill>
              </a:rPr>
              <a:t>дезинтоксикация</a:t>
            </a:r>
            <a:r>
              <a:rPr lang="ru-RU" b="1" dirty="0">
                <a:solidFill>
                  <a:srgbClr val="FFC000"/>
                </a:solidFill>
              </a:rPr>
              <a:t>, а затем, если необходимо, лечение антидепрессантами и психотропными средствами. Помимо барбитуратов отмечается злоупотребление транквилизаторами. Лица молодого воз­раста употребляют их вместе с алкоголем, переходя зачастую после этого к тяжелым наркотикам. Отмечено злоупотребление транквилизаторами у лиц среднего и пожилого возраста (для смягчения тревоги, обретения уверенности в себе). Здесь речь идет о психической зависимости.</a:t>
            </a:r>
          </a:p>
          <a:p>
            <a:endParaRPr lang="ru-RU" dirty="0">
              <a:solidFill>
                <a:srgbClr val="FFC000"/>
              </a:solidFill>
            </a:endParaRPr>
          </a:p>
        </p:txBody>
      </p:sp>
    </p:spTree>
    <p:extLst>
      <p:ext uri="{BB962C8B-B14F-4D97-AF65-F5344CB8AC3E}">
        <p14:creationId xmlns:p14="http://schemas.microsoft.com/office/powerpoint/2010/main" xmlns="" val="522987445"/>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12192000" cy="6858000"/>
          </a:xfrm>
        </p:spPr>
        <p:txBody>
          <a:bodyPr>
            <a:normAutofit fontScale="92500" lnSpcReduction="10000"/>
          </a:bodyPr>
          <a:lstStyle/>
          <a:p>
            <a:r>
              <a:rPr lang="ru-RU" b="1" dirty="0"/>
              <a:t>Расстройства, связанные с употреблением </a:t>
            </a:r>
            <a:r>
              <a:rPr lang="ru-RU" b="1" dirty="0" err="1"/>
              <a:t>каннабиоидов</a:t>
            </a:r>
            <a:r>
              <a:rPr lang="ru-RU" b="1" dirty="0"/>
              <a:t>. </a:t>
            </a:r>
            <a:r>
              <a:rPr lang="ru-RU" dirty="0"/>
              <a:t>Наркотическое вещество добывается из различных сортов индийской конопли. В нашей стране употребляется </a:t>
            </a:r>
            <a:r>
              <a:rPr lang="ru-RU" dirty="0" err="1"/>
              <a:t>анаша</a:t>
            </a:r>
            <a:r>
              <a:rPr lang="ru-RU" dirty="0"/>
              <a:t> (гашиш, план), за рубежом — часто марихуана. Употребляют наркотик путем курения. Опьянение характеризуется психоти­ческим состоянием различной степени выраженности. Приступы веселья могут сменяться приступами ужаса. Опьяневшие от анаши обычно говорливы, гримасничают, энергично жестику­лируют, слух обостряется, предметы отдаляются. Зрачки сужаются, глаза блестят, отмечается инъекция склер, ощущается су­хость во рту. В более сильном опьянении отмечается </a:t>
            </a:r>
            <a:r>
              <a:rPr lang="ru-RU" dirty="0" err="1"/>
              <a:t>сновидное</a:t>
            </a:r>
            <a:r>
              <a:rPr lang="ru-RU" dirty="0"/>
              <a:t> расстройство сознания, когда больные видят себя со стороны участвующими в различных фантастических сценах. При регулярном курении анаши 1-2 раза в день развивается психическая зависимость, выражающаяся в том, что при отсутствии наркотика возникают тревога, беспокойство, пониженное настроение, утомляемость; в дальнейшем, при возникновении физической зависимости, кроме этих симптомов развиваются тошнота, боли в мышцах, неприятные ощущения в области сердца, артериальная гипертензия.</a:t>
            </a:r>
          </a:p>
          <a:p>
            <a:r>
              <a:rPr lang="ru-RU" dirty="0"/>
              <a:t>Наркомания, связанная с употреблением анаши, является переходным вариантом зависимости и опасна тем, что после нее пациенты заболевают более злокачественными вариантами, чаще всего — опийной наркоманией.</a:t>
            </a:r>
          </a:p>
          <a:p>
            <a:endParaRPr lang="ru-RU" dirty="0"/>
          </a:p>
        </p:txBody>
      </p:sp>
    </p:spTree>
    <p:extLst>
      <p:ext uri="{BB962C8B-B14F-4D97-AF65-F5344CB8AC3E}">
        <p14:creationId xmlns:p14="http://schemas.microsoft.com/office/powerpoint/2010/main" xmlns="" val="2708373569"/>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12192000" cy="6858000"/>
          </a:xfrm>
        </p:spPr>
        <p:txBody>
          <a:bodyPr>
            <a:normAutofit lnSpcReduction="10000"/>
          </a:bodyPr>
          <a:lstStyle/>
          <a:p>
            <a:r>
              <a:rPr lang="ru-RU" b="1" dirty="0"/>
              <a:t>Расстройства, связанные с употреблением опиоидов – </a:t>
            </a:r>
            <a:r>
              <a:rPr lang="ru-RU" dirty="0"/>
              <a:t>в настоящее время это самый распространенный вид наркомании. В первую очередь речь идет о героиновой наркомании, которая в нашей стране ныне вбирает в себя более 90% случаев наркомании. </a:t>
            </a:r>
            <a:r>
              <a:rPr lang="ru-RU" dirty="0" err="1"/>
              <a:t>Опиоиды</a:t>
            </a:r>
            <a:r>
              <a:rPr lang="ru-RU" dirty="0"/>
              <a:t>, к которым относятся морфин, </a:t>
            </a:r>
            <a:r>
              <a:rPr lang="ru-RU" dirty="0" err="1"/>
              <a:t>омнопон</a:t>
            </a:r>
            <a:r>
              <a:rPr lang="ru-RU" dirty="0"/>
              <a:t>, </a:t>
            </a:r>
            <a:r>
              <a:rPr lang="ru-RU" dirty="0" err="1"/>
              <a:t>промедол</a:t>
            </a:r>
            <a:r>
              <a:rPr lang="ru-RU" dirty="0"/>
              <a:t>, кодеин, героин, являются производными опиума, который получали из головок некоторых сортов мака. Сейчас большинство этих наркотиков изготовляют лабораторным путем. Опийные наркомании являются символом наркоманий; говоря о них, чаще всего имеют в виду опийную или, точнее, героиновую наркоманию.</a:t>
            </a:r>
          </a:p>
          <a:p>
            <a:r>
              <a:rPr lang="ru-RU" dirty="0"/>
              <a:t>Все опийные препараты вводятся внутривенно (героин иногда употребляют </a:t>
            </a:r>
            <a:r>
              <a:rPr lang="ru-RU" dirty="0" err="1"/>
              <a:t>интраназально</a:t>
            </a:r>
            <a:r>
              <a:rPr lang="ru-RU" dirty="0"/>
              <a:t> — его нюхают). После введения наркотика (мы будем говорить о героине) отмечается гиперемия лица, по телу проходит горячая волна, сопровождающаяся ощущением покалывания иголок под кожей. </a:t>
            </a:r>
          </a:p>
          <a:p>
            <a:r>
              <a:rPr lang="ru-RU" dirty="0"/>
              <a:t>При отравлении героином, которое возникает довольно часто, развивается коматозное состояние. Зрачки не реагируют на свет, нарастают дыхательные нарушения — два-три глубоких вдоха чередуются с задержкой дыхания, которое затруднено, становится прерывистым и шумным. Смерть может наступить от паралича дыхания.</a:t>
            </a:r>
          </a:p>
          <a:p>
            <a:endParaRPr lang="ru-RU" dirty="0"/>
          </a:p>
        </p:txBody>
      </p:sp>
    </p:spTree>
    <p:extLst>
      <p:ext uri="{BB962C8B-B14F-4D97-AF65-F5344CB8AC3E}">
        <p14:creationId xmlns:p14="http://schemas.microsoft.com/office/powerpoint/2010/main" xmlns="" val="3198868875"/>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12192000" cy="6858000"/>
          </a:xfrm>
        </p:spPr>
        <p:txBody>
          <a:bodyPr>
            <a:normAutofit fontScale="85000" lnSpcReduction="20000"/>
          </a:bodyPr>
          <a:lstStyle/>
          <a:p>
            <a:r>
              <a:rPr lang="ru-RU" dirty="0"/>
              <a:t>Психическая и физическая зависимость формируется, по некоторым данным, уже после 15 инъекций, а иногда и быстрее. Наркотик становится смыслом жизни человека, страдающего наркоманией. Отсутствие наркотика вызывает депрессию и безразличие ко всему. Доза наркотика возрастает в 2-3 раза.</a:t>
            </a:r>
          </a:p>
          <a:p>
            <a:r>
              <a:rPr lang="ru-RU" dirty="0"/>
              <a:t>Абстинентный синдром характеризуется мышечными болями, судорогами мышц, спазмами в животе, рвотой и поносом, болями в области сердца, озноб чередуется с профузным потом. Отмечаются слюнотечение и раздражение слизи­стой носа с непрерывным чиханием. Зрачки расширяются, пульс учащен. Такое состояние длится несколько суток. По минование этих острых явлений, как правило, сохраняется достаточно сильное патологическое влечение к наркотику, сопровождающееся снижением настроения и тревогой. Толерантность (переносимость) к наркотику при этом резко возрастает и в несколько раз превышает смертельную дозу. Приятные переживания постепенно исчезают, и наркотик становится средством для сохранения относительно «нормальной» жизнедеятельности (работоспособности, сна, аппетита). Возникают различные физические расстройства: сухость и ломкость волос, шелушение кожи, ломкость ногтей, разрушение зубов. Большинство больных переносит гепатит, ве­лика угроза заражения СПИДом, уже не говоря о тромбофлебитах, связанных с небрежными инъекциями наркотика. Смертность среди больных героиновой наркоманией весьма велика.</a:t>
            </a:r>
          </a:p>
          <a:p>
            <a:r>
              <a:rPr lang="ru-RU" dirty="0"/>
              <a:t>Состояния, требующие неотложной помощи, возникают при передозировке наркотика (для их купирования назначают антагонисты опия), а также при соматических осложнениях (коллапсы), наступающих в последней стадии болезни, до которой, впрочем, больные героиновой наркоманией доживают нечасто.</a:t>
            </a:r>
          </a:p>
          <a:p>
            <a:endParaRPr lang="ru-RU" dirty="0"/>
          </a:p>
        </p:txBody>
      </p:sp>
    </p:spTree>
    <p:extLst>
      <p:ext uri="{BB962C8B-B14F-4D97-AF65-F5344CB8AC3E}">
        <p14:creationId xmlns:p14="http://schemas.microsoft.com/office/powerpoint/2010/main" xmlns="" val="909369208"/>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12192000" cy="6858000"/>
          </a:xfrm>
        </p:spPr>
        <p:txBody>
          <a:bodyPr>
            <a:normAutofit fontScale="92500" lnSpcReduction="20000"/>
          </a:bodyPr>
          <a:lstStyle/>
          <a:p>
            <a:r>
              <a:rPr lang="ru-RU" b="1" dirty="0"/>
              <a:t>Расстройства, связанные с употреблением стимуляторов. </a:t>
            </a:r>
            <a:r>
              <a:rPr lang="ru-RU" dirty="0"/>
              <a:t>Наиболее распространенным из этой группы наркотиков у нас в стране является эфедрой, приготовляемый кустарным способом из различных лекарств, содержащих эфедрин. Сходным действием обладают распространенный сейчас на диско­теках </a:t>
            </a:r>
            <a:r>
              <a:rPr lang="ru-RU" dirty="0" err="1"/>
              <a:t>экстази</a:t>
            </a:r>
            <a:r>
              <a:rPr lang="ru-RU" dirty="0"/>
              <a:t>, а также фенамин и </a:t>
            </a:r>
            <a:r>
              <a:rPr lang="ru-RU" dirty="0" err="1"/>
              <a:t>первитин</a:t>
            </a:r>
            <a:r>
              <a:rPr lang="ru-RU" dirty="0"/>
              <a:t>.</a:t>
            </a:r>
          </a:p>
          <a:p>
            <a:r>
              <a:rPr lang="ru-RU" dirty="0" err="1"/>
              <a:t>Эфедроновое</a:t>
            </a:r>
            <a:r>
              <a:rPr lang="ru-RU" dirty="0"/>
              <a:t> опьянение по картине напоминает </a:t>
            </a:r>
            <a:r>
              <a:rPr lang="ru-RU" dirty="0" err="1"/>
              <a:t>гипоманиакальное</a:t>
            </a:r>
            <a:r>
              <a:rPr lang="ru-RU" dirty="0"/>
              <a:t> состояние. Настроение при этом приподнято, отмечаются повышенная активность, тяга к общению, обилие больших, но часто нереальных планов. Речь у больных ускорена, они часто перескакивают с одной мысли на другую. При возражениях и попытках ограничить их чем-нибудь они могут вспылить, проявляя гнев. Глаза у больных блестят, губы сухие. Наблюдаются артериальная гипертензия, тахикардия. Такое состояние может длиться несколько часов, а затем сменяется вялостью и депрессией.</a:t>
            </a:r>
          </a:p>
          <a:p>
            <a:r>
              <a:rPr lang="ru-RU" dirty="0"/>
              <a:t>Приятные субъективные переживания способствуют довольно быстрому (буквально с первых инъекций) формированию зависимости. Больные постоянно стремятся к повторным инъекциям наркотика.</a:t>
            </a:r>
          </a:p>
          <a:p>
            <a:r>
              <a:rPr lang="ru-RU" dirty="0"/>
              <a:t>Состояние абстиненции (синдром отмены) выражается пониженном настроении с раздражительностью и злобностью по отношению к окружающим, бессонницей, ознобом и потлив вестью, болями в области сердца и мышечными болями, задержкой мочи, повышенной чувствительностью к звуковым световым раздражителям, резкой утомляемостью.</a:t>
            </a:r>
          </a:p>
          <a:p>
            <a:endParaRPr lang="ru-RU" dirty="0"/>
          </a:p>
        </p:txBody>
      </p:sp>
    </p:spTree>
    <p:extLst>
      <p:ext uri="{BB962C8B-B14F-4D97-AF65-F5344CB8AC3E}">
        <p14:creationId xmlns:p14="http://schemas.microsoft.com/office/powerpoint/2010/main" xmlns="" val="794843233"/>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12192000" cy="6858000"/>
          </a:xfrm>
        </p:spPr>
        <p:txBody>
          <a:bodyPr>
            <a:normAutofit fontScale="92500" lnSpcReduction="20000"/>
          </a:bodyPr>
          <a:lstStyle/>
          <a:p>
            <a:r>
              <a:rPr lang="ru-RU" dirty="0"/>
              <a:t>Течение </a:t>
            </a:r>
            <a:r>
              <a:rPr lang="ru-RU" dirty="0" err="1"/>
              <a:t>эфедроновой</a:t>
            </a:r>
            <a:r>
              <a:rPr lang="ru-RU" dirty="0"/>
              <a:t> наркомании может напоминать запойное пьянство. Больные в течение нескольких дней, иногда по нескольку раз в день, употребляют наркотик, доводя себя до полного изнеможения его возбуждающим действие ем, а потом несколько дней вынуждены отъедаться и отсыпаться, чтобы через некоторое время опять вводить себе </a:t>
            </a:r>
            <a:r>
              <a:rPr lang="ru-RU" dirty="0" err="1"/>
              <a:t>эфедрон</a:t>
            </a:r>
            <a:r>
              <a:rPr lang="ru-RU" dirty="0"/>
              <a:t>.</a:t>
            </a:r>
          </a:p>
          <a:p>
            <a:r>
              <a:rPr lang="ru-RU" dirty="0"/>
              <a:t>Быстро происходит социальная деградация, больные тратят все время на поиски наркотика или его изготовление, больше их ничто не интересует. Рано присоединяются соматические осложнения в виде миокардиодистрофии, гастрита, энтероколита, снижения половой потенции.</a:t>
            </a:r>
          </a:p>
          <a:p>
            <a:r>
              <a:rPr lang="ru-RU" b="1" dirty="0"/>
              <a:t>Расстройства, связанные с употреблением кокаина. </a:t>
            </a:r>
            <a:r>
              <a:rPr lang="ru-RU" dirty="0"/>
              <a:t>Кокаин приготовляют из листьев южноамериканского кустарника кока; вначале он употреблялся </a:t>
            </a:r>
            <a:r>
              <a:rPr lang="ru-RU" dirty="0" err="1"/>
              <a:t>интраназально</a:t>
            </a:r>
            <a:r>
              <a:rPr lang="ru-RU" dirty="0"/>
              <a:t> — вдыхался через нос. Затем был получен препарат для парентерального введения, также для курения. Сходен с кокаином по действию и более активен </a:t>
            </a:r>
            <a:r>
              <a:rPr lang="ru-RU" dirty="0" err="1"/>
              <a:t>крэк</a:t>
            </a:r>
            <a:r>
              <a:rPr lang="ru-RU" dirty="0"/>
              <a:t>.</a:t>
            </a:r>
          </a:p>
          <a:p>
            <a:r>
              <a:rPr lang="ru-RU" dirty="0"/>
              <a:t>Кокаиновое опьянение также напоминает маниакальное состояние с повышенной активностью, многоречивостью, переоценкой собственных способностей, нереальными планами. Отмечаются артериальная гипертензия, тахикардия, расширение зрачков. При передозировке наркотика возникают психо­тические явления в виде тревоги, страха, идей преследования, ощущения ползания мурашек под кожей. Зависимость формируется сравнительно медленно и выражается в состояниях дисфории (тоскливо-злобного настроения с проекцией отрицательного аффекта во вне — на окружающих).</a:t>
            </a:r>
          </a:p>
          <a:p>
            <a:endParaRPr lang="ru-RU" dirty="0"/>
          </a:p>
        </p:txBody>
      </p:sp>
    </p:spTree>
    <p:extLst>
      <p:ext uri="{BB962C8B-B14F-4D97-AF65-F5344CB8AC3E}">
        <p14:creationId xmlns:p14="http://schemas.microsoft.com/office/powerpoint/2010/main" xmlns="" val="2356313225"/>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12192000" cy="6858000"/>
          </a:xfrm>
        </p:spPr>
        <p:txBody>
          <a:bodyPr>
            <a:normAutofit lnSpcReduction="10000"/>
          </a:bodyPr>
          <a:lstStyle/>
          <a:p>
            <a:r>
              <a:rPr lang="ru-RU" b="1" dirty="0"/>
              <a:t>Расстройства, связанные с употреблением галлюциногенов. </a:t>
            </a:r>
            <a:r>
              <a:rPr lang="ru-RU" dirty="0"/>
              <a:t>Эти расстройства вызываются группой веществ, способных вызывать, наряду с эйфорией, яркие галлюцинаторные переживания. К этим веществам относятся ЛСД (диэтиламид лизергиновой кислоты), </a:t>
            </a:r>
            <a:r>
              <a:rPr lang="ru-RU" dirty="0" err="1"/>
              <a:t>циклодол</a:t>
            </a:r>
            <a:r>
              <a:rPr lang="ru-RU" dirty="0"/>
              <a:t>, </a:t>
            </a:r>
            <a:r>
              <a:rPr lang="ru-RU" dirty="0" err="1"/>
              <a:t>астматол</a:t>
            </a:r>
            <a:r>
              <a:rPr lang="ru-RU" dirty="0"/>
              <a:t>, димедрол. ЛСД в наших условиях употребляется относительно редко, чаще галлюциногенные грибы, содержащие вещества сходного действия. Крайне редким у нас является употребление галлюциногена иного действия — </a:t>
            </a:r>
            <a:r>
              <a:rPr lang="ru-RU" dirty="0" err="1"/>
              <a:t>фенциклидина</a:t>
            </a:r>
            <a:r>
              <a:rPr lang="ru-RU" dirty="0"/>
              <a:t>.</a:t>
            </a:r>
          </a:p>
          <a:p>
            <a:r>
              <a:rPr lang="ru-RU" dirty="0"/>
              <a:t>Острая интоксикация этими препаратами (ее трудно назвать опьянением) вначале сопровождается некоторой эйфорией, а затем характеризуется возникновением обильных и быстро сменяющихся зрительных галлюцинаций. Состояние может носить и отчетливо психотический характер, когда развивается делирий: при наличии обильных галлюцинаторных расстройств возникает дезориентировка в окружающем, появляется страх. Содержание переживаний может зависеть от ситуации, в которой (или после которой) человек употребил </a:t>
            </a:r>
            <a:r>
              <a:rPr lang="ru-RU" dirty="0" err="1"/>
              <a:t>психоактивное</a:t>
            </a:r>
            <a:r>
              <a:rPr lang="ru-RU" dirty="0"/>
              <a:t> вещество (если это была угрожающая ситуация, то и галлюцинации носят такой же характер). Отмечаются сухость слизистых оболочек, расширение зрачков, гиперемия лица, тахикардия.</a:t>
            </a:r>
          </a:p>
          <a:p>
            <a:endParaRPr lang="ru-RU" dirty="0"/>
          </a:p>
        </p:txBody>
      </p:sp>
    </p:spTree>
    <p:extLst>
      <p:ext uri="{BB962C8B-B14F-4D97-AF65-F5344CB8AC3E}">
        <p14:creationId xmlns:p14="http://schemas.microsoft.com/office/powerpoint/2010/main" xmlns="" val="4028603239"/>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902956" y="3805646"/>
            <a:ext cx="4289044" cy="3052354"/>
          </a:xfrm>
          <a:prstGeom prst="rect">
            <a:avLst/>
          </a:prstGeom>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12192000" cy="6858000"/>
          </a:xfrm>
        </p:spPr>
        <p:txBody>
          <a:bodyPr>
            <a:normAutofit/>
          </a:bodyPr>
          <a:lstStyle/>
          <a:p>
            <a:r>
              <a:rPr lang="ru-RU" dirty="0"/>
              <a:t>Общие принципы лечения наркоманий и токсикомании заключаются в настоящее время в одномоментной отмене наркотика. Исключение составляют больные с тяжелой соматической декомпенсацией (сердечной, легочной, печеночной, почечной) и больные, страдающие зависимостью от барбитуратов (там отмена может привести к серии припадков или даже эпилептическому статусу). В других случаях, как считает большинство наркологов, больной должен начинать лечение в стационаре (в относительной либо полной изоляции), где про­изводится отмена наркотика и принимаются меры, направленные на сглаживание проявлений синдрома отмены. </a:t>
            </a:r>
            <a:r>
              <a:rPr lang="ru-RU" dirty="0">
                <a:solidFill>
                  <a:srgbClr val="FFFF00"/>
                </a:solidFill>
              </a:rPr>
              <a:t>Таким образом, начинается лечение с </a:t>
            </a:r>
            <a:r>
              <a:rPr lang="ru-RU" dirty="0" err="1">
                <a:solidFill>
                  <a:srgbClr val="FFFF00"/>
                </a:solidFill>
              </a:rPr>
              <a:t>дезинтоксикации</a:t>
            </a:r>
            <a:r>
              <a:rPr lang="ru-RU" dirty="0">
                <a:solidFill>
                  <a:srgbClr val="FFFF00"/>
                </a:solidFill>
              </a:rPr>
              <a:t>, затем, в так называемый </a:t>
            </a:r>
            <a:r>
              <a:rPr lang="ru-RU" dirty="0" err="1">
                <a:solidFill>
                  <a:srgbClr val="FFFF00"/>
                </a:solidFill>
              </a:rPr>
              <a:t>постабстинентный</a:t>
            </a:r>
            <a:r>
              <a:rPr lang="ru-RU" dirty="0">
                <a:solidFill>
                  <a:srgbClr val="FFFF00"/>
                </a:solidFill>
              </a:rPr>
              <a:t> период, осуществляется лечение имеющих место в это время психопатологических проявлений (патологическое влечение к наркотику, затяжные психотические состояния, возникающие после приема некоторых наркотиков, </a:t>
            </a:r>
            <a:r>
              <a:rPr lang="ru-RU" dirty="0" err="1">
                <a:solidFill>
                  <a:srgbClr val="FFFF00"/>
                </a:solidFill>
              </a:rPr>
              <a:t>депрессивно-дисфорические</a:t>
            </a:r>
            <a:r>
              <a:rPr lang="ru-RU" dirty="0">
                <a:solidFill>
                  <a:srgbClr val="FFFF00"/>
                </a:solidFill>
              </a:rPr>
              <a:t> состояния). При ослаблении психопатологической симптоматики проводится психотерапия, направленная на выработку отрицательного отношения к наркотикам и на установку продолжения жизни без наркотика.</a:t>
            </a:r>
          </a:p>
          <a:p>
            <a:endParaRPr lang="ru-RU" dirty="0"/>
          </a:p>
        </p:txBody>
      </p:sp>
    </p:spTree>
    <p:extLst>
      <p:ext uri="{BB962C8B-B14F-4D97-AF65-F5344CB8AC3E}">
        <p14:creationId xmlns:p14="http://schemas.microsoft.com/office/powerpoint/2010/main" xmlns="" val="294376768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77002"/>
            <a:ext cx="12192000" cy="6780998"/>
          </a:xfrm>
        </p:spPr>
        <p:txBody>
          <a:bodyPr>
            <a:normAutofit fontScale="92500" lnSpcReduction="10000"/>
          </a:bodyPr>
          <a:lstStyle/>
          <a:p>
            <a:r>
              <a:rPr lang="ru-RU" dirty="0"/>
              <a:t>Наконец, к третьей группе </a:t>
            </a:r>
            <a:r>
              <a:rPr lang="ru-RU" dirty="0" err="1"/>
              <a:t>психоактивных</a:t>
            </a:r>
            <a:r>
              <a:rPr lang="ru-RU" dirty="0"/>
              <a:t> веществ относятся средства, вызывающие зависимость, но не внесенные в реестр (список) наркотических и приравненных к ним средств</a:t>
            </a:r>
            <a:r>
              <a:rPr lang="ru-RU" i="1" dirty="0"/>
              <a:t> </a:t>
            </a:r>
            <a:r>
              <a:rPr lang="ru-RU" dirty="0"/>
              <a:t>(</a:t>
            </a:r>
            <a:r>
              <a:rPr lang="ru-RU" dirty="0" err="1"/>
              <a:t>циклодол</a:t>
            </a:r>
            <a:r>
              <a:rPr lang="ru-RU" dirty="0"/>
              <a:t>, димедрол, транквилизаторы, кофеин, летучие </a:t>
            </a:r>
            <a:r>
              <a:rPr lang="ru-RU" dirty="0" err="1"/>
              <a:t>психоактивные</a:t>
            </a:r>
            <a:r>
              <a:rPr lang="ru-RU" dirty="0"/>
              <a:t> вещества — бензин, растворители нитрокрасок и некоторые виды клея).</a:t>
            </a:r>
          </a:p>
          <a:p>
            <a:r>
              <a:rPr lang="ru-RU" dirty="0"/>
              <a:t>Хотя употребление </a:t>
            </a:r>
            <a:r>
              <a:rPr lang="ru-RU" dirty="0" err="1"/>
              <a:t>психоактивных</a:t>
            </a:r>
            <a:r>
              <a:rPr lang="ru-RU" dirty="0"/>
              <a:t> веществ человеком берет свое начало в глубине тысячелетий, представление о зависимости от </a:t>
            </a:r>
            <a:r>
              <a:rPr lang="ru-RU" dirty="0" err="1"/>
              <a:t>психоактивных</a:t>
            </a:r>
            <a:r>
              <a:rPr lang="ru-RU" dirty="0"/>
              <a:t> ве­ществ как о болезни сформировалось только в течение XIX века.</a:t>
            </a:r>
          </a:p>
          <a:p>
            <a:r>
              <a:rPr lang="ru-RU" dirty="0"/>
              <a:t>Серьезность задач, стоящих перед наркологией как наукой, связана с распространением болезней зависимости, как правило, среди молодого, раз­вивающегося поколения (подростки и юноши) и людей среднего — наиболее активного и творческого — возраста. Кроме того, эти болезни имеют хронический (неизлечимый) характер. Обусловленность этих болезней не только биологическими (генетическими), личностными, но и социальными факторами (влияние обычаев, </a:t>
            </a:r>
            <a:r>
              <a:rPr lang="ru-RU" dirty="0" err="1"/>
              <a:t>субкультуральных</a:t>
            </a:r>
            <a:r>
              <a:rPr lang="ru-RU" dirty="0"/>
              <a:t> моментов) выдвигает наркологию в ряд наиболее актуальных наук, связанных с различными общественными дисциплинами: психологией, педагогикой, социологией, юриспруденцией и др. Вместе с этими дисциплинами она, помимо чисто клинических вопросов, должна решать проблемы профилактики </a:t>
            </a:r>
            <a:r>
              <a:rPr lang="ru-RU" dirty="0" err="1"/>
              <a:t>аддиктивных</a:t>
            </a:r>
            <a:r>
              <a:rPr lang="ru-RU" dirty="0"/>
              <a:t> болезней.</a:t>
            </a:r>
          </a:p>
          <a:p>
            <a:endParaRPr lang="ru-RU" dirty="0"/>
          </a:p>
        </p:txBody>
      </p:sp>
    </p:spTree>
    <p:extLst>
      <p:ext uri="{BB962C8B-B14F-4D97-AF65-F5344CB8AC3E}">
        <p14:creationId xmlns:p14="http://schemas.microsoft.com/office/powerpoint/2010/main" xmlns="" val="3378183092"/>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12192000" cy="6858000"/>
          </a:xfrm>
        </p:spPr>
        <p:txBody>
          <a:bodyPr>
            <a:normAutofit fontScale="92500" lnSpcReduction="10000"/>
          </a:bodyPr>
          <a:lstStyle/>
          <a:p>
            <a:r>
              <a:rPr lang="ru-RU" dirty="0"/>
              <a:t>Профилактика наркоманий и токсикомании должна проводиться на всех уровнях — семейном, школьном, производственном, общественном, государственном и, конечно, профессиональном — медицинском. Надо сразу сказать, что медицинские работники, главная задача которых — лечить, одни ничего в этом отношении сделать не смогут. Нужно участие всех специалистов, причастных к этой проблеме, — педагогов, юристов, психологов, социальных работников. Наряду с запретительными мерами (юридически они у нас касаются только наркотиков — преследование за их изготовление, хранение и распространение) должны существовать санитарно-просветительные пути предупреждения этих заболеваний. Работа эта должна проводиться очень умело и деликатно, чтобы не превратить "предупреждение" в "обучение", т. е. знакомство подростков с наркотиками, с их "положительными" свойствами. Таким образом, в семье должно осуществляться правильное, здоровое воспитание, в школе — подготовка культурных людей, способных трудиться на благо общества и организовать себе нормальный досуг. Государство должно заботиться о росте материального благосостояния и проводить борьбу с наркоторговцами. Медицинские работники, поддерживаемые государством, должны совершенствовать методы диагностики и лечения заболеваний, связанных с зависимостью от </a:t>
            </a:r>
            <a:r>
              <a:rPr lang="ru-RU" dirty="0" err="1"/>
              <a:t>психоактивных</a:t>
            </a:r>
            <a:r>
              <a:rPr lang="ru-RU" dirty="0"/>
              <a:t> веществ, а в плане профилактики изыскивать новые методы ранней диагностики симптомов свидетельствующих о формировании зависимости, для того, чтобы в максимально ранние сроки начинать лечение наркоманий и токсикомании.</a:t>
            </a:r>
          </a:p>
          <a:p>
            <a:endParaRPr lang="ru-RU" dirty="0"/>
          </a:p>
        </p:txBody>
      </p:sp>
    </p:spTree>
    <p:extLst>
      <p:ext uri="{BB962C8B-B14F-4D97-AF65-F5344CB8AC3E}">
        <p14:creationId xmlns:p14="http://schemas.microsoft.com/office/powerpoint/2010/main" xmlns="" val="2599124614"/>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12192000" cy="6858000"/>
          </a:xfrm>
        </p:spPr>
        <p:txBody>
          <a:bodyPr>
            <a:normAutofit fontScale="70000" lnSpcReduction="20000"/>
          </a:bodyPr>
          <a:lstStyle/>
          <a:p>
            <a:r>
              <a:rPr lang="ru-RU" dirty="0"/>
              <a:t>Учитывая нарастающую распространенность наркоманий и их огромную опасность как для жизни каждого отдельного человека, так и) для общества в целом, и даже несравненно большую, чем алкоголя, профилактическая работа должна проводиться среди всего детского и подросткового контингента. Естественно, особенно интенсивно она должна проводиться в</a:t>
            </a:r>
            <a:r>
              <a:rPr lang="ru-RU" i="1" dirty="0"/>
              <a:t> </a:t>
            </a:r>
            <a:r>
              <a:rPr lang="ru-RU" dirty="0"/>
              <a:t>группах риска: будущие наркоманы весьма часто являются выходцами из "алкогольных", неполных семей; из семей, раздираемых конфликтами. Нередко наркоманами становятся те дети, которыми совершенно не занимаются в сверхблагополучных семьях, или там, где имеют место </a:t>
            </a:r>
            <a:r>
              <a:rPr lang="ru-RU" dirty="0" err="1"/>
              <a:t>гиперопека</a:t>
            </a:r>
            <a:r>
              <a:rPr lang="ru-RU" dirty="0"/>
              <a:t> или вседозволенность.</a:t>
            </a:r>
          </a:p>
          <a:p>
            <a:r>
              <a:rPr lang="ru-RU" dirty="0"/>
              <a:t>Вопрос о том, чему следует придавать большее значение в профилактике наркоманий: воспитанию здоровых потребностей и внушению ценности здоровья или же серьезному убеждению детей и подростков во вреде наркотиков, до конца не</a:t>
            </a:r>
            <a:r>
              <a:rPr lang="ru-RU" i="1" dirty="0"/>
              <a:t> </a:t>
            </a:r>
            <a:r>
              <a:rPr lang="ru-RU" dirty="0"/>
              <a:t>решен. Нисколько не отрицая ценности формирования у человека навыков здорового образа жизни, все же следует признавать приоритетной работу по разъяснению смертельной опасности наркотической зависимости.</a:t>
            </a:r>
          </a:p>
          <a:p>
            <a:r>
              <a:rPr lang="ru-RU" dirty="0"/>
              <a:t>Сами зависимые нередко убеждены, что их судьба – следствие недостаточной осведомленности о наркотиках. Они считают, что детям и подросткам следует прививать смертельный ужас перед наркотиками.</a:t>
            </a:r>
          </a:p>
          <a:p>
            <a:r>
              <a:rPr lang="ru-RU" dirty="0"/>
              <a:t>В профилактической работе следует использовать максимум образных средств, включая видео- и кинофильмы, рассказы наркоманов, врачей-наркологов, других работников наркологических учреждений. Следует помнить, что на лиц детского и подросткового возраста действуют, прежде всего, конкретные примеры. Полезны также дискуссии. Необходимо добиваться, чтобы дети и подростки отказались от мысли просто попробовать </a:t>
            </a:r>
            <a:r>
              <a:rPr lang="ru-RU" dirty="0" err="1"/>
              <a:t>психоактивные</a:t>
            </a:r>
            <a:r>
              <a:rPr lang="ru-RU" dirty="0"/>
              <a:t> вещества, потому что это неизбежно влечет за собой желание повторения и ребенок незаметно попадает в наркотический капкан.</a:t>
            </a:r>
          </a:p>
          <a:p>
            <a:r>
              <a:rPr lang="ru-RU" dirty="0"/>
              <a:t>Как и при </a:t>
            </a:r>
            <a:r>
              <a:rPr lang="ru-RU" dirty="0" err="1"/>
              <a:t>психопрофилактике</a:t>
            </a:r>
            <a:r>
              <a:rPr lang="ru-RU" dirty="0"/>
              <a:t> алкоголизма, в беседах необходимо упомянуть о неизбежном крушении мечты, надежды, планов – в карьере, создании семьи и т. д. Полезно упоминание и о страдании половой сферы, и о случаях </a:t>
            </a:r>
            <a:r>
              <a:rPr lang="ru-RU" dirty="0" err="1"/>
              <a:t>малообратимых</a:t>
            </a:r>
            <a:r>
              <a:rPr lang="ru-RU" dirty="0"/>
              <a:t> психических расстройств (при употреблении психостимулято­ров, галлюциногенов).</a:t>
            </a:r>
          </a:p>
          <a:p>
            <a:endParaRPr lang="ru-RU" dirty="0"/>
          </a:p>
        </p:txBody>
      </p:sp>
    </p:spTree>
    <p:extLst>
      <p:ext uri="{BB962C8B-B14F-4D97-AF65-F5344CB8AC3E}">
        <p14:creationId xmlns:p14="http://schemas.microsoft.com/office/powerpoint/2010/main" xmlns="" val="3357275433"/>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69145"/>
            <a:ext cx="12192000" cy="7527145"/>
          </a:xfrm>
          <a:prstGeom prst="rect">
            <a:avLst/>
          </a:prstGeom>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600892"/>
            <a:ext cx="12192000" cy="6858000"/>
          </a:xfrm>
        </p:spPr>
        <p:txBody>
          <a:bodyPr>
            <a:normAutofit lnSpcReduction="10000"/>
          </a:bodyPr>
          <a:lstStyle/>
          <a:p>
            <a:r>
              <a:rPr lang="ru-RU" dirty="0">
                <a:solidFill>
                  <a:schemeClr val="accent4">
                    <a:lumMod val="60000"/>
                    <a:lumOff val="40000"/>
                  </a:schemeClr>
                </a:solidFill>
              </a:rPr>
              <a:t>Заболевания, связанные с зависимостью от </a:t>
            </a:r>
            <a:r>
              <a:rPr lang="ru-RU" dirty="0" err="1">
                <a:solidFill>
                  <a:schemeClr val="accent4">
                    <a:lumMod val="60000"/>
                    <a:lumOff val="40000"/>
                  </a:schemeClr>
                </a:solidFill>
              </a:rPr>
              <a:t>психоактивных</a:t>
            </a:r>
            <a:r>
              <a:rPr lang="ru-RU" dirty="0">
                <a:solidFill>
                  <a:schemeClr val="accent4">
                    <a:lumMod val="60000"/>
                    <a:lumOff val="40000"/>
                  </a:schemeClr>
                </a:solidFill>
              </a:rPr>
              <a:t> веществ, и в первую очередь алкоголизм, считаются одними из самых распространенных в мире: в экономически развитых странах от 1 до 9% лиц в возрасте 15 лет и старше предаются неумеренному пьянству, то есть ежедневно употребляют в среднем более 150 мг абсолютного спирта, что эквивалентно 375 мл 40-градусной водки, 1 л вина крепостью 15-16 градусов или 3 л пива (крепостью 5 градусов).</a:t>
            </a:r>
          </a:p>
          <a:p>
            <a:r>
              <a:rPr lang="ru-RU" dirty="0">
                <a:solidFill>
                  <a:schemeClr val="accent4">
                    <a:lumMod val="60000"/>
                    <a:lumOff val="40000"/>
                  </a:schemeClr>
                </a:solidFill>
              </a:rPr>
              <a:t>В РФ на учете состоит 4,6млн больных алкоголизмом, что составляет 3,3% населения; учитывая же большое количество больных, пользующихся услугами частных наркологических организаций и вообще не лечившихся, эта цифра должна быть увеличена в 2, а то и в 3 раза.</a:t>
            </a:r>
          </a:p>
          <a:p>
            <a:r>
              <a:rPr lang="ru-RU" dirty="0">
                <a:solidFill>
                  <a:schemeClr val="accent4">
                    <a:lumMod val="60000"/>
                    <a:lumOff val="40000"/>
                  </a:schemeClr>
                </a:solidFill>
              </a:rPr>
              <a:t>Абсолютные цифры заболеваемости наркоманиями и токсикоманиями на сегодняшний день трудно представить. Приводится цифра 390 000 больных, состоящих на наркологическом учете по стране, она, видимо, сильно занижена и не отражает действительности. Нужно при этом отметить, что в большинстве регионов России наркомании — это в основном городское "достижение". На селе преимущественно употребляемым </a:t>
            </a:r>
            <a:r>
              <a:rPr lang="ru-RU" dirty="0" err="1">
                <a:solidFill>
                  <a:schemeClr val="accent4">
                    <a:lumMod val="60000"/>
                    <a:lumOff val="40000"/>
                  </a:schemeClr>
                </a:solidFill>
              </a:rPr>
              <a:t>психоактивным</a:t>
            </a:r>
            <a:r>
              <a:rPr lang="ru-RU" dirty="0">
                <a:solidFill>
                  <a:schemeClr val="accent4">
                    <a:lumMod val="60000"/>
                    <a:lumOff val="40000"/>
                  </a:schemeClr>
                </a:solidFill>
              </a:rPr>
              <a:t> средством является алкоголь. Среди пациентов-наркоманов основную массу у нас в стране составляют зависимые от опиатов, а именно от героина.</a:t>
            </a:r>
          </a:p>
          <a:p>
            <a:endParaRPr lang="ru-RU" dirty="0"/>
          </a:p>
        </p:txBody>
      </p:sp>
    </p:spTree>
    <p:extLst>
      <p:ext uri="{BB962C8B-B14F-4D97-AF65-F5344CB8AC3E}">
        <p14:creationId xmlns:p14="http://schemas.microsoft.com/office/powerpoint/2010/main" xmlns="" val="3284887910"/>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329" y="0"/>
            <a:ext cx="10515600" cy="1325563"/>
          </a:xfrm>
        </p:spPr>
        <p:txBody>
          <a:bodyPr/>
          <a:lstStyle/>
          <a:p>
            <a:endParaRPr lang="ru-RU"/>
          </a:p>
        </p:txBody>
      </p:sp>
      <p:sp>
        <p:nvSpPr>
          <p:cNvPr id="3" name="Объект 2"/>
          <p:cNvSpPr>
            <a:spLocks noGrp="1"/>
          </p:cNvSpPr>
          <p:nvPr>
            <p:ph idx="1"/>
          </p:nvPr>
        </p:nvSpPr>
        <p:spPr>
          <a:xfrm>
            <a:off x="0" y="0"/>
            <a:ext cx="12192000" cy="6858000"/>
          </a:xfrm>
        </p:spPr>
        <p:txBody>
          <a:bodyPr>
            <a:normAutofit fontScale="77500" lnSpcReduction="20000"/>
          </a:bodyPr>
          <a:lstStyle/>
          <a:p>
            <a:r>
              <a:rPr lang="ru-RU" dirty="0"/>
              <a:t>Преобладающий на определенном отрезке времени вид наркомании зависит, как правило, от предложения товара на наркотическом рынке. Несколько лет назад, когда международные "поставки" наркотиков в нашу страну были в значительной степени затруднены, преобладало употребление наркотиков, приготовляемых кустарным способом (маковая соломка, </a:t>
            </a:r>
            <a:r>
              <a:rPr lang="ru-RU" dirty="0" err="1"/>
              <a:t>эфедрон</a:t>
            </a:r>
            <a:r>
              <a:rPr lang="ru-RU" dirty="0"/>
              <a:t> и др.).</a:t>
            </a:r>
          </a:p>
          <a:p>
            <a:r>
              <a:rPr lang="ru-RU" dirty="0"/>
              <a:t>Для дальнейшего освещения вопросов наркологии необходимо уточнить два принципиальных понятия. Речь идет о принятых в современных классификациях, в клинической практике, а также в соответствующей специальной литературе понятиях "злоупотребление" и "зависимость".</a:t>
            </a:r>
          </a:p>
          <a:p>
            <a:r>
              <a:rPr lang="ru-RU" dirty="0"/>
              <a:t>Под термином </a:t>
            </a:r>
            <a:r>
              <a:rPr lang="ru-RU" b="1" dirty="0"/>
              <a:t>злоупотребление</a:t>
            </a:r>
            <a:r>
              <a:rPr lang="ru-RU" dirty="0"/>
              <a:t> понимается частое употребление индивидуумом какого-либо </a:t>
            </a:r>
            <a:r>
              <a:rPr lang="ru-RU" dirty="0" err="1"/>
              <a:t>психоактивного</a:t>
            </a:r>
            <a:r>
              <a:rPr lang="ru-RU" dirty="0"/>
              <a:t> вещества с сохранностью контроля над его приемами, "нормальной" реакцией (признаками отравления) на передози­ровку </a:t>
            </a:r>
            <a:r>
              <a:rPr lang="ru-RU" dirty="0" err="1"/>
              <a:t>психоактивного</a:t>
            </a:r>
            <a:r>
              <a:rPr lang="ru-RU" dirty="0"/>
              <a:t> вещества. При этом еще отсутствует основной синдром — физическая зависимость (синдром отмены, абстинентный синдром), клиническое описание которого, различное для каждого </a:t>
            </a:r>
            <a:r>
              <a:rPr lang="ru-RU" dirty="0" err="1"/>
              <a:t>психоактивного</a:t>
            </a:r>
            <a:r>
              <a:rPr lang="ru-RU" dirty="0"/>
              <a:t> вещества, будет дано в дальнейшем. При этом варианте употребления </a:t>
            </a:r>
            <a:r>
              <a:rPr lang="ru-RU" dirty="0" err="1"/>
              <a:t>психоактивных</a:t>
            </a:r>
            <a:r>
              <a:rPr lang="ru-RU" dirty="0"/>
              <a:t> веществ может отмечаться так называемая </a:t>
            </a:r>
            <a:r>
              <a:rPr lang="ru-RU" i="1" dirty="0"/>
              <a:t>психическая </a:t>
            </a:r>
            <a:r>
              <a:rPr lang="ru-RU" dirty="0"/>
              <a:t>зависимость, выражающаяся в навязчивых мыслях и воспоминаниях о состоянии опьянения, не исключающая, впрочем, воздержания от употребления вещества в каждом конкретном случае. У субъектов, злоупотребляющих </a:t>
            </a:r>
            <a:r>
              <a:rPr lang="ru-RU" dirty="0" err="1"/>
              <a:t>психоактивными</a:t>
            </a:r>
            <a:r>
              <a:rPr lang="ru-RU" dirty="0"/>
              <a:t> веществами, могут возникать проблемы, связанные со здоровьем, с поведением в семье и в общественных местах в состоянии опьянения, с упущениями по службе, вы­званными злоупотреблением этими веществами. Особенно актуальны такие проблемы у пациентов, злоупотребляющих алкоголем, где период злоупотребления может быть растянут на несколько лет (в случаях наркоманий он занимает обычно несколько месяцев). Поэтому период формирования алкоголизма (когда человек злоупотребляет алкоголем, но еще не болен) называют периодом бытового (привычного или проблемного) пьянства. За рубежом этих людей называют проблемными пьяницами. Ряд отечественных авторов относят это злоупотребление алкоголем с формированием психической зависимости и рядом других симптомов к 1-ой стадии алкогольной болезни.</a:t>
            </a:r>
          </a:p>
          <a:p>
            <a:endParaRPr lang="ru-RU" dirty="0"/>
          </a:p>
        </p:txBody>
      </p:sp>
    </p:spTree>
    <p:extLst>
      <p:ext uri="{BB962C8B-B14F-4D97-AF65-F5344CB8AC3E}">
        <p14:creationId xmlns:p14="http://schemas.microsoft.com/office/powerpoint/2010/main" xmlns="" val="4216951016"/>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12192000" cy="6858000"/>
          </a:xfrm>
        </p:spPr>
        <p:txBody>
          <a:bodyPr>
            <a:normAutofit fontScale="92500" lnSpcReduction="20000"/>
          </a:bodyPr>
          <a:lstStyle/>
          <a:p>
            <a:r>
              <a:rPr lang="ru-RU" b="1" dirty="0"/>
              <a:t>Зависимость</a:t>
            </a:r>
            <a:r>
              <a:rPr lang="ru-RU" dirty="0"/>
              <a:t> от </a:t>
            </a:r>
            <a:r>
              <a:rPr lang="ru-RU" dirty="0" err="1"/>
              <a:t>психоактивного</a:t>
            </a:r>
            <a:r>
              <a:rPr lang="ru-RU" dirty="0"/>
              <a:t> вещества — это состояние, бесспорно свидетельствующее о наличии у "зависимого" человека болезни, которая, согласно МКБ-10, именуется зависимостью от </a:t>
            </a:r>
            <a:r>
              <a:rPr lang="ru-RU" dirty="0" err="1"/>
              <a:t>психоактивного</a:t>
            </a:r>
            <a:r>
              <a:rPr lang="ru-RU" dirty="0"/>
              <a:t> вещества (от алкоголя, героина, кокаина и т. д.). Речь, как правило, идет о физической зависимости (хотя имеются вещества, такие, как гашиш или транквилизаторы, когда зависимость ограничивается психической фазой). Что касается физической зависимости, то ее присутствие можно констатировать по появлению синдрома отмены (или абстинентного синдрома). Наличие такого синдрома свидетельствует о хроническом отравлении организма </a:t>
            </a:r>
            <a:r>
              <a:rPr lang="ru-RU" dirty="0" err="1"/>
              <a:t>психоактивным</a:t>
            </a:r>
            <a:r>
              <a:rPr lang="ru-RU" dirty="0"/>
              <a:t> веществом. Понятие зависимости не ограничивается сферой употребления </a:t>
            </a:r>
            <a:r>
              <a:rPr lang="ru-RU" dirty="0" err="1"/>
              <a:t>психоактивных</a:t>
            </a:r>
            <a:r>
              <a:rPr lang="ru-RU" dirty="0"/>
              <a:t> веществ. У каждого человека имеются психическая зависимость от тех или иных стереотипов поведения, привычек, нарушение которых ведет к психосоматическому дискомфорту (например, привычка к определенным </a:t>
            </a:r>
            <a:r>
              <a:rPr lang="ru-RU" dirty="0" err="1"/>
              <a:t>сангигиеническим</a:t>
            </a:r>
            <a:r>
              <a:rPr lang="ru-RU" dirty="0"/>
              <a:t> процедурам и физическая зависимость, в частности, от воды и пищи).</a:t>
            </a:r>
          </a:p>
          <a:p>
            <a:r>
              <a:rPr lang="ru-RU" dirty="0"/>
              <a:t>Кардинальным признаком развернутой стадии болезни также является </a:t>
            </a:r>
            <a:r>
              <a:rPr lang="ru-RU" b="1" dirty="0"/>
              <a:t>патологическое влечение</a:t>
            </a:r>
            <a:r>
              <a:rPr lang="ru-RU" dirty="0"/>
              <a:t> к </a:t>
            </a:r>
            <a:r>
              <a:rPr lang="ru-RU" dirty="0" err="1"/>
              <a:t>психоактивному</a:t>
            </a:r>
            <a:r>
              <a:rPr lang="ru-RU" dirty="0"/>
              <a:t> веществу. Это сложный </a:t>
            </a:r>
            <a:r>
              <a:rPr lang="ru-RU" dirty="0" err="1"/>
              <a:t>симптомокомплекс</a:t>
            </a:r>
            <a:r>
              <a:rPr lang="ru-RU" dirty="0"/>
              <a:t> включает в себя аффективный компонент (внутреннее напряжение, тревога), вегетативный компонент (тахикардия, гиперемия лица, тремор рук, потливость и др.), мыслительный компонент (навязчивые мысли о необходимости принять </a:t>
            </a:r>
            <a:r>
              <a:rPr lang="ru-RU" dirty="0" err="1"/>
              <a:t>психоактивное</a:t>
            </a:r>
            <a:r>
              <a:rPr lang="ru-RU" dirty="0"/>
              <a:t> вещество), поведенческий компонент (суетливость, неусидчивость, готовность броситься на поиски </a:t>
            </a:r>
            <a:r>
              <a:rPr lang="ru-RU" dirty="0" err="1"/>
              <a:t>психоактивного</a:t>
            </a:r>
            <a:r>
              <a:rPr lang="ru-RU" dirty="0"/>
              <a:t> вещества).</a:t>
            </a:r>
          </a:p>
          <a:p>
            <a:endParaRPr lang="ru-RU" dirty="0"/>
          </a:p>
        </p:txBody>
      </p:sp>
    </p:spTree>
    <p:extLst>
      <p:ext uri="{BB962C8B-B14F-4D97-AF65-F5344CB8AC3E}">
        <p14:creationId xmlns:p14="http://schemas.microsoft.com/office/powerpoint/2010/main" xmlns="" val="3001326913"/>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12192000" cy="6858000"/>
          </a:xfrm>
        </p:spPr>
        <p:txBody>
          <a:bodyPr>
            <a:normAutofit/>
          </a:bodyPr>
          <a:lstStyle/>
          <a:p>
            <a:r>
              <a:rPr lang="ru-RU" dirty="0"/>
              <a:t>Главная причина употребления алкоголя и других </a:t>
            </a:r>
            <a:r>
              <a:rPr lang="ru-RU" dirty="0" err="1"/>
              <a:t>психоактивных</a:t>
            </a:r>
            <a:r>
              <a:rPr lang="ru-RU" dirty="0"/>
              <a:t> веществ – это стремление вызвать у себя состояние опьянения – эйфорию, ощущение внутреннего довольства, расслабленности, исчезновения тревоги, отрешенности от всех житейских невзгод. Ради этого люди преодолевают даже негативные начальные реакции организма на алкоголь или наркотик (явления острого отравления).</a:t>
            </a:r>
          </a:p>
          <a:p>
            <a:r>
              <a:rPr lang="ru-RU" dirty="0"/>
              <a:t>Приобщиться к употреблению, а затем и злоупотреблению </a:t>
            </a:r>
            <a:r>
              <a:rPr lang="ru-RU" dirty="0" err="1"/>
              <a:t>психоак­тивными</a:t>
            </a:r>
            <a:r>
              <a:rPr lang="ru-RU" dirty="0"/>
              <a:t> веществами может любой человек, однако у одних людей риск заболеть алкоголизмом или наркоманией больше, у других – меньше. И тому имеется ряд причин биологического, психологического (личностного) или социального характера. При этом у одних людей может играть большую роль в формировании зависимости группа биологических причин, у других — личностных и т. д., а остальные играют второстепенную, вспомогательную роль. Перечислим общие факторы, способствующие формированию зависимости от </a:t>
            </a:r>
            <a:r>
              <a:rPr lang="ru-RU" dirty="0" err="1"/>
              <a:t>психоактивных</a:t>
            </a:r>
            <a:r>
              <a:rPr lang="ru-RU" dirty="0"/>
              <a:t> веществ, независимо от характера этих веществ.</a:t>
            </a:r>
          </a:p>
          <a:p>
            <a:endParaRPr lang="ru-RU" dirty="0"/>
          </a:p>
        </p:txBody>
      </p:sp>
    </p:spTree>
    <p:extLst>
      <p:ext uri="{BB962C8B-B14F-4D97-AF65-F5344CB8AC3E}">
        <p14:creationId xmlns:p14="http://schemas.microsoft.com/office/powerpoint/2010/main" xmlns="" val="996470125"/>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887"/>
            <a:ext cx="12192000" cy="6834225"/>
          </a:xfrm>
          <a:prstGeom prst="rect">
            <a:avLst/>
          </a:prstGeom>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12192000" cy="6858000"/>
          </a:xfrm>
        </p:spPr>
        <p:txBody>
          <a:bodyPr>
            <a:normAutofit lnSpcReduction="10000"/>
          </a:bodyPr>
          <a:lstStyle/>
          <a:p>
            <a:r>
              <a:rPr lang="ru-RU" dirty="0">
                <a:solidFill>
                  <a:schemeClr val="bg1"/>
                </a:solidFill>
              </a:rPr>
              <a:t>Из </a:t>
            </a:r>
            <a:r>
              <a:rPr lang="ru-RU" b="1" dirty="0">
                <a:solidFill>
                  <a:schemeClr val="bg1"/>
                </a:solidFill>
              </a:rPr>
              <a:t>биологических факторов</a:t>
            </a:r>
            <a:r>
              <a:rPr lang="ru-RU" dirty="0">
                <a:solidFill>
                  <a:schemeClr val="bg1"/>
                </a:solidFill>
              </a:rPr>
              <a:t> главными являются: наследственная отягощенность наркологическими и психическими заболеваниями, употребление матерью </a:t>
            </a:r>
            <a:r>
              <a:rPr lang="ru-RU" dirty="0" err="1">
                <a:solidFill>
                  <a:schemeClr val="bg1"/>
                </a:solidFill>
              </a:rPr>
              <a:t>психоактивных</a:t>
            </a:r>
            <a:r>
              <a:rPr lang="ru-RU" dirty="0">
                <a:solidFill>
                  <a:schemeClr val="bg1"/>
                </a:solidFill>
              </a:rPr>
              <a:t> веществ в период беременности, патология в родах, ранние соматические, в том числе инфекционные, заболевания, влекущие за собой нарушение физического и умственного развития, а также психическая незрелость. </a:t>
            </a:r>
            <a:r>
              <a:rPr lang="ru-RU" b="1" dirty="0">
                <a:solidFill>
                  <a:schemeClr val="bg1"/>
                </a:solidFill>
              </a:rPr>
              <a:t>Психологические факторы</a:t>
            </a:r>
            <a:r>
              <a:rPr lang="ru-RU" dirty="0">
                <a:solidFill>
                  <a:schemeClr val="bg1"/>
                </a:solidFill>
              </a:rPr>
              <a:t>, могущие способствовать формированию зависимости от </a:t>
            </a:r>
            <a:r>
              <a:rPr lang="ru-RU" dirty="0" err="1">
                <a:solidFill>
                  <a:schemeClr val="bg1"/>
                </a:solidFill>
              </a:rPr>
              <a:t>психоактивных</a:t>
            </a:r>
            <a:r>
              <a:rPr lang="ru-RU" dirty="0">
                <a:solidFill>
                  <a:schemeClr val="bg1"/>
                </a:solidFill>
              </a:rPr>
              <a:t> веществ, — это наличие расстройств личности в виде акцентуаций характера или психопатий, неустойчивость психической деятельности, выражающаяся в склонности к невротическим реакциям, а также такие черты личности, как отсутствие стойких привязанностей и интересов с предпочтением "легкого решения любых вопросов", отсутствие глубины в трудовых установках, эгоцентризм. Наиболее распространенными </a:t>
            </a:r>
            <a:r>
              <a:rPr lang="ru-RU" b="1" dirty="0">
                <a:solidFill>
                  <a:schemeClr val="bg1"/>
                </a:solidFill>
              </a:rPr>
              <a:t>социальными факторами</a:t>
            </a:r>
            <a:r>
              <a:rPr lang="ru-RU" dirty="0">
                <a:solidFill>
                  <a:schemeClr val="bg1"/>
                </a:solidFill>
              </a:rPr>
              <a:t> являются: неполная семья, алкогольные обычаи и конфликтные отношения в семье, низкий образовательный уровень родителей и неправильное воспитание, кроме того, такое окружение в быту, на производстве или по месту учебы, в котором распространено употребление </a:t>
            </a:r>
            <a:r>
              <a:rPr lang="ru-RU" dirty="0" err="1">
                <a:solidFill>
                  <a:schemeClr val="bg1"/>
                </a:solidFill>
              </a:rPr>
              <a:t>психоактивных</a:t>
            </a:r>
            <a:r>
              <a:rPr lang="ru-RU" dirty="0">
                <a:solidFill>
                  <a:schemeClr val="bg1"/>
                </a:solidFill>
              </a:rPr>
              <a:t> веществ, а также пребывание в криминальной среде.</a:t>
            </a:r>
          </a:p>
          <a:p>
            <a:endParaRPr lang="ru-RU" dirty="0"/>
          </a:p>
        </p:txBody>
      </p:sp>
    </p:spTree>
    <p:extLst>
      <p:ext uri="{BB962C8B-B14F-4D97-AF65-F5344CB8AC3E}">
        <p14:creationId xmlns:p14="http://schemas.microsoft.com/office/powerpoint/2010/main" xmlns="" val="1717653744"/>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7722</Words>
  <Application>Microsoft Office PowerPoint</Application>
  <PresentationFormat>Произвольный</PresentationFormat>
  <Paragraphs>114</Paragraphs>
  <Slides>41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Тема Office</vt:lpstr>
      <vt:lpstr>Алкоголизм, наркомании, токсикомании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Пользователь</cp:lastModifiedBy>
  <cp:revision>6</cp:revision>
  <dcterms:created xsi:type="dcterms:W3CDTF">2020-03-18T06:18:08Z</dcterms:created>
  <dcterms:modified xsi:type="dcterms:W3CDTF">2020-03-18T10:46:53Z</dcterms:modified>
</cp:coreProperties>
</file>